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67" r:id="rId1"/>
  </p:sldMasterIdLst>
  <p:notesMasterIdLst>
    <p:notesMasterId r:id="rId9"/>
  </p:notesMasterIdLst>
  <p:handoutMasterIdLst>
    <p:handoutMasterId r:id="rId10"/>
  </p:handoutMasterIdLst>
  <p:sldIdLst>
    <p:sldId id="301" r:id="rId2"/>
    <p:sldId id="754" r:id="rId3"/>
    <p:sldId id="776" r:id="rId4"/>
    <p:sldId id="777" r:id="rId5"/>
    <p:sldId id="778" r:id="rId6"/>
    <p:sldId id="779" r:id="rId7"/>
    <p:sldId id="780" r:id="rId8"/>
  </p:sldIdLst>
  <p:sldSz cx="9144000" cy="6858000" type="screen4x3"/>
  <p:notesSz cx="6735763" cy="9799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FFCC"/>
    <a:srgbClr val="C9FFFF"/>
    <a:srgbClr val="FFFF66"/>
    <a:srgbClr val="FFFF00"/>
    <a:srgbClr val="FFFFD3"/>
    <a:srgbClr val="F3E7EB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24" autoAdjust="0"/>
    <p:restoredTop sz="94775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19739" cy="4905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024" y="1"/>
            <a:ext cx="2919739" cy="4905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09108"/>
            <a:ext cx="2919739" cy="4905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024" y="9309108"/>
            <a:ext cx="2919739" cy="4905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EF446189-36AA-48A9-BB60-9C24FAAFC9C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393" cy="45448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97" y="1"/>
            <a:ext cx="2868432" cy="45448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3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1388" y="757238"/>
            <a:ext cx="4838700" cy="36290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5907" y="4689033"/>
            <a:ext cx="4907919" cy="438656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02839"/>
            <a:ext cx="2945393" cy="52971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97" y="9302839"/>
            <a:ext cx="2868432" cy="52971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3496B52A-FB1B-40A8-91E9-147BB98E25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685574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96B52A-FB1B-40A8-91E9-147BB98E2544}" type="slidenum">
              <a:rPr lang="ru-RU" altLang="ru-RU" smtClean="0"/>
              <a:pPr>
                <a:defRPr/>
              </a:pPr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61401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96B52A-FB1B-40A8-91E9-147BB98E2544}" type="slidenum">
              <a:rPr lang="ru-RU" altLang="ru-RU" smtClean="0"/>
              <a:pPr>
                <a:defRPr/>
              </a:pPr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61376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96B52A-FB1B-40A8-91E9-147BB98E2544}" type="slidenum">
              <a:rPr lang="ru-RU" altLang="ru-RU" smtClean="0"/>
              <a:pPr>
                <a:defRPr/>
              </a:pPr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717284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96B52A-FB1B-40A8-91E9-147BB98E2544}" type="slidenum">
              <a:rPr lang="ru-RU" altLang="ru-RU" smtClean="0"/>
              <a:pPr>
                <a:defRPr/>
              </a:pPr>
              <a:t>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402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96B52A-FB1B-40A8-91E9-147BB98E2544}" type="slidenum">
              <a:rPr lang="ru-RU" altLang="ru-RU" smtClean="0"/>
              <a:pPr>
                <a:defRPr/>
              </a:pPr>
              <a:t>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27765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96B52A-FB1B-40A8-91E9-147BB98E2544}" type="slidenum">
              <a:rPr lang="ru-RU" altLang="ru-RU" smtClean="0"/>
              <a:pPr>
                <a:defRPr/>
              </a:pPr>
              <a:t>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23338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499EA2C-B11B-517A-6C7B-2DCB098E92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013DCF2-F093-F9AC-F950-B5164D3D25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25A5D19-8968-1E67-C282-57859548D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FA8198F-5707-2FB8-B5A9-B5C9F9E8E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B90CCB4-CA46-69C3-2780-1D99CF091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8F4871-6EA9-4A66-B0ED-5F3BA9E3B7D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82034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3586248-222B-8243-2D1F-D59E50BC3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465D2437-1BF7-A94A-C920-12AA6B5386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81A5631-0AD7-5D9B-E221-7D2FB4C99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3CE5532-B376-5A4A-DCDF-62E59887D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CC35948-46F6-219E-08F8-AB1D5761E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CB9798-41A4-44AA-A3A7-0620DFDA8B7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88731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992F7D4-2BED-C934-DD1E-97B1B60DCE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59EA3D1-DE6F-D2EE-E26F-077B0A0766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893DC91-2D48-B309-305C-76FC145D8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2AA805D-EB61-1548-E7D2-FC8D913FC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216E2E0-8A53-27EF-E649-CFB72FA0E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95E1-9879-49D5-BC02-DFCB052EC27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2035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22EB381-37CB-E7A4-C512-C2531B115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AD0F2B9-3C94-B2B8-5102-0388D22D3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01591F6-2E7E-C30E-CFE7-B835301FF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DEECEF7-7FD2-E5C6-291A-6E1486E6D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025B230-3D35-1247-B42B-BDB21568B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B99C40-35AC-4164-B900-970CEEA1B91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40464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7B4A63F-C774-5D00-5756-F5105112E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D705229-F9F8-4AB3-93EB-05CF0BE575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9462356-7541-7D96-5534-F4A2A4B5B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F308E59-3F4A-3490-B09C-EA869F90A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D304461-630A-88B4-95E1-B19CA7CD0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E45C69-38AC-4817-80E0-42625A716C0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29239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53998BC-BF96-E6A9-F482-FBF0A2069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00AB0C6-C0CD-0911-B8EE-F4E3B91696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8E278FE-D02E-EF52-1850-7AF21930CE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8B8F934-2812-FDE6-999E-85DF2E5B8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668386C-CDCD-3981-3AB6-B5EAC7993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3DFF21D-E674-B114-A28A-9C2A474CF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B99C40-35AC-4164-B900-970CEEA1B91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7734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B045DC5-F46F-A3D8-9BC7-2072D35DD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9D6CE15-3DDE-9575-0D41-F0BE728C03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10AA1CC-EF96-9347-78BE-A88FC1D62B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EA6594CE-842A-9CE6-C954-E0F7C41081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661BEFDC-E68F-F749-A15B-1DC0B7F4F4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098C3EA-9E92-3B2E-69B3-A967230DA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37C8D3F5-53E9-4DFD-3547-52B6568F0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C318BF23-815E-A482-68FF-222DEBD18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02A198-9F7D-4E0B-8022-974FC3AF402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48401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185E913-1DC5-8A81-BC2D-A740E860F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26C9A07-CFF0-1CF2-1A11-A507A7BC2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5DC60D4D-5373-5DCA-E741-9BE7CA388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6F545206-8A09-8965-0770-AA56FABB0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E33C07-DD8C-4FB8-A167-BA48D3BA14E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67966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0A0D9B19-5145-1B15-D4F5-1CC02F3F9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3EA89BEE-7A46-7EB7-7C9E-02CB3E1C9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456FDB9C-0615-CBC3-DA9B-072A4810F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4472E5-028A-4E60-8B0B-FB98B60CF01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11405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AADD562-035E-A3CA-362A-B8A772D8E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1B4E96F-8775-2379-3AE4-991410111D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AB9C449-BDAB-2F5B-D696-336542A922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4C6C757-8FF6-44A8-A4F1-C8725FA18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C4B9CD3-C538-8E18-F2D7-F5E5E4915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A5C1E3E-6E0A-0A27-ED0B-8F1327158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48250F-C91B-4788-82B6-7C93A01A8A6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04753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AD542D6-8E68-6FF0-6A83-2EBFEDE70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FF55472C-47ED-F7D7-EB54-61CCC66BF1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DFE9004-9242-6A0A-83E1-220D2B7168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DF7A0F0-BCBF-024B-3C94-BFF3731A7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C3D7292-214D-E10F-F74F-005A6B5E8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7642E53-6992-EA68-2F1F-41ADAC8DC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290AB5-6AC0-4C7F-9A7B-32E5AD3289C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857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0CC5C45-5E22-5261-821D-DC45A9FF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89B0AFF-FB15-6F2D-8AFC-EF0614FFCB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80458C0-D689-14A4-71BE-BE97A04C0F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418A68C-2BF5-4419-6954-6645D758A4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8339A71-878F-FAAC-61BA-2A13FE326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BB99C40-35AC-4164-B900-970CEEA1B91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53651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68" r:id="rId1"/>
    <p:sldLayoutId id="2147484569" r:id="rId2"/>
    <p:sldLayoutId id="2147484570" r:id="rId3"/>
    <p:sldLayoutId id="2147484571" r:id="rId4"/>
    <p:sldLayoutId id="2147484572" r:id="rId5"/>
    <p:sldLayoutId id="2147484573" r:id="rId6"/>
    <p:sldLayoutId id="2147484574" r:id="rId7"/>
    <p:sldLayoutId id="2147484575" r:id="rId8"/>
    <p:sldLayoutId id="2147484576" r:id="rId9"/>
    <p:sldLayoutId id="2147484577" r:id="rId10"/>
    <p:sldLayoutId id="214748457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1600200" y="457200"/>
            <a:ext cx="65532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kk-KZ" altLang="ru-RU" sz="2400" b="1">
              <a:solidFill>
                <a:srgbClr val="660033"/>
              </a:solidFill>
              <a:latin typeface="Times New Roman" pitchFamily="18" charset="0"/>
            </a:endParaRPr>
          </a:p>
        </p:txBody>
      </p:sp>
      <p:sp>
        <p:nvSpPr>
          <p:cNvPr id="5124" name="WordArt 3"/>
          <p:cNvSpPr>
            <a:spLocks noChangeArrowheads="1" noChangeShapeType="1" noTextEdit="1"/>
          </p:cNvSpPr>
          <p:nvPr/>
        </p:nvSpPr>
        <p:spPr bwMode="auto">
          <a:xfrm>
            <a:off x="684213" y="1346200"/>
            <a:ext cx="7559675" cy="453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96"/>
              </a:avLst>
            </a:prstTxWarp>
          </a:bodyPr>
          <a:lstStyle/>
          <a:p>
            <a:pPr algn="ctr"/>
            <a:endParaRPr lang="ru-RU" sz="3600" kern="10">
              <a:ln w="9525">
                <a:solidFill>
                  <a:srgbClr val="CC0099"/>
                </a:solidFill>
                <a:round/>
                <a:headEnd/>
                <a:tailEnd/>
              </a:ln>
              <a:solidFill>
                <a:srgbClr val="0000F2"/>
              </a:solidFill>
              <a:effectLst>
                <a:outerShdw dist="35921" dir="2700000" algn="ctr" rotWithShape="0">
                  <a:srgbClr val="C0C0C0"/>
                </a:outerShdw>
              </a:effectLst>
              <a:latin typeface="Impact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4870450" y="4581525"/>
            <a:ext cx="2524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b="1">
                <a:solidFill>
                  <a:srgbClr val="0000CC"/>
                </a:solidFill>
              </a:rPr>
              <a:t> </a:t>
            </a:r>
          </a:p>
        </p:txBody>
      </p:sp>
      <p:sp>
        <p:nvSpPr>
          <p:cNvPr id="79879" name="Rectangle 7"/>
          <p:cNvSpPr>
            <a:spLocks noChangeArrowheads="1"/>
          </p:cNvSpPr>
          <p:nvPr/>
        </p:nvSpPr>
        <p:spPr bwMode="auto">
          <a:xfrm>
            <a:off x="1116013" y="476250"/>
            <a:ext cx="7488237" cy="17399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defRPr/>
            </a:pP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defRPr/>
            </a:pP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defRPr/>
            </a:pP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defRPr/>
            </a:pP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defRPr/>
            </a:pPr>
            <a:endParaRPr lang="ru-RU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5127" name="Rectangle 8"/>
          <p:cNvSpPr>
            <a:spLocks noChangeArrowheads="1"/>
          </p:cNvSpPr>
          <p:nvPr/>
        </p:nvSpPr>
        <p:spPr bwMode="auto">
          <a:xfrm>
            <a:off x="1403350" y="4365625"/>
            <a:ext cx="66976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000" b="1">
                <a:solidFill>
                  <a:schemeClr val="hlink"/>
                </a:solidFill>
              </a:rPr>
              <a:t>                                     </a:t>
            </a:r>
            <a:endParaRPr lang="ru-RU" altLang="ru-RU" sz="2000" b="1">
              <a:solidFill>
                <a:srgbClr val="2E2EF4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06588" y="188913"/>
            <a:ext cx="6337300" cy="830262"/>
          </a:xfrm>
          <a:prstGeom prst="rect">
            <a:avLst/>
          </a:prstGeom>
          <a:ln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endParaRPr lang="ru-RU" sz="1400" dirty="0">
              <a:solidFill>
                <a:srgbClr val="2E2EF4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just" eaLnBrk="1" hangingPunct="1">
              <a:lnSpc>
                <a:spcPct val="80000"/>
              </a:lnSpc>
              <a:defRPr/>
            </a:pPr>
            <a:endParaRPr lang="ru-RU" sz="1400" b="1" dirty="0">
              <a:solidFill>
                <a:srgbClr val="2E2EF4"/>
              </a:solidFill>
              <a:latin typeface="Arial" charset="0"/>
            </a:endParaRPr>
          </a:p>
          <a:p>
            <a:pPr algn="just" eaLnBrk="1" hangingPunct="1">
              <a:lnSpc>
                <a:spcPct val="80000"/>
              </a:lnSpc>
              <a:defRPr/>
            </a:pPr>
            <a:endParaRPr lang="ru-RU" sz="1400" b="1" dirty="0">
              <a:solidFill>
                <a:srgbClr val="2E2EF4"/>
              </a:solidFill>
              <a:latin typeface="Arial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dirty="0">
              <a:solidFill>
                <a:srgbClr val="2E2EF4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5130" name="Rectangle 2"/>
          <p:cNvSpPr txBox="1">
            <a:spLocks noChangeArrowheads="1"/>
          </p:cNvSpPr>
          <p:nvPr/>
        </p:nvSpPr>
        <p:spPr bwMode="auto">
          <a:xfrm>
            <a:off x="971550" y="1412875"/>
            <a:ext cx="6804025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ru-RU" alt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alt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alt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alt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alt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alt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5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Об основных обязанностях гражданского служащего, ограничениях и запретах, связанных</a:t>
            </a:r>
          </a:p>
          <a:p>
            <a:pPr algn="ctr"/>
            <a:r>
              <a:rPr lang="ru-RU" sz="25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с гражданской службой</a:t>
            </a:r>
            <a:endParaRPr lang="ru-RU" altLang="ru-RU" sz="2500" b="1" dirty="0">
              <a:latin typeface="PT Astra Serif" panose="020A0603040505020204" pitchFamily="18" charset="-52"/>
              <a:ea typeface="PT Astra Serif" panose="020A0603040505020204" pitchFamily="18" charset="-52"/>
              <a:cs typeface="Times New Roman" pitchFamily="18" charset="0"/>
            </a:endParaRPr>
          </a:p>
        </p:txBody>
      </p:sp>
      <p:sp>
        <p:nvSpPr>
          <p:cNvPr id="7178" name="Rectangle 2"/>
          <p:cNvSpPr txBox="1">
            <a:spLocks noChangeArrowheads="1"/>
          </p:cNvSpPr>
          <p:nvPr/>
        </p:nvSpPr>
        <p:spPr bwMode="auto">
          <a:xfrm>
            <a:off x="5075238" y="5876925"/>
            <a:ext cx="4068762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ru-RU" altLang="ru-RU" sz="1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395536" y="260350"/>
            <a:ext cx="8352928" cy="108585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Управление по реализации единой государственной политики 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 области противодействия коррупции, профилактики коррупционных и иных 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правонарушений администрации Губернатора Ульяновской области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0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08" y="214613"/>
            <a:ext cx="8856984" cy="648072"/>
          </a:xfrm>
        </p:spPr>
        <p:txBody>
          <a:bodyPr>
            <a:normAutofit fontScale="90000"/>
          </a:bodyPr>
          <a:lstStyle/>
          <a:p>
            <a:pPr marL="826770" marR="76644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b="1" kern="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sz="1800" b="1" kern="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1800" b="1" kern="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ОТВЕТСТВЕННОСТЬ</a:t>
            </a:r>
            <a:r>
              <a:rPr lang="ru-RU" sz="1800" b="1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 </a:t>
            </a:r>
            <a:br>
              <a:rPr lang="ru-RU" sz="1800" b="1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1800" b="1" spc="-1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за</a:t>
            </a:r>
            <a:r>
              <a:rPr lang="ru-RU" sz="1800" b="1" spc="-45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800" b="1" spc="-1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несоблюдение</a:t>
            </a:r>
            <a:r>
              <a:rPr lang="ru-RU" sz="1800" b="1" spc="-45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800" b="1" spc="-1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предусмотренных</a:t>
            </a:r>
            <a:r>
              <a:rPr lang="ru-RU" sz="1800" b="1" spc="-5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800" b="1" spc="-1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ограничений</a:t>
            </a:r>
            <a:r>
              <a:rPr lang="ru-RU" sz="1800" b="1" spc="-55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800" b="1" spc="-5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и</a:t>
            </a:r>
            <a:r>
              <a:rPr lang="ru-RU" sz="1800" b="1" spc="-2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800" b="1" spc="-5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запретов</a:t>
            </a:r>
            <a:r>
              <a:rPr lang="ru-RU" sz="18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/>
            </a:r>
            <a:br>
              <a:rPr lang="ru-RU" sz="18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050" y="862685"/>
            <a:ext cx="9124950" cy="56830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>
              <a:spcAft>
                <a:spcPts val="800"/>
              </a:spcAft>
            </a:pPr>
            <a:r>
              <a:rPr lang="ru-RU" sz="13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со статьями 15-18 Федерального закона от 27.07.2004 № 79-ФЗ «О государственной гражданской службе Российской Федерации» (далее – Федеральный закон № 79-ФЗ) государственный гражданский служащий обязан соблюдать ограничения и запреты, связанные с гражданской службой, и выполнять основные обязанности гражданских служащих.</a:t>
            </a:r>
          </a:p>
          <a:p>
            <a:pPr indent="449580" algn="just">
              <a:spcAft>
                <a:spcPts val="800"/>
              </a:spcAft>
            </a:pPr>
            <a:r>
              <a:rPr lang="ru-RU" sz="13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Лица, виновные в нарушении законодательства Российской Федерации о государственной гражданской службе Российской Федерации, привлекаются к ответственности в порядке, установленном Федеральным законом № 79-ФЗ и другими федеральными законами.</a:t>
            </a:r>
          </a:p>
          <a:p>
            <a:pPr indent="449580" algn="just">
              <a:spcAft>
                <a:spcPts val="800"/>
              </a:spcAft>
            </a:pPr>
            <a:r>
              <a:rPr lang="ru-RU" sz="13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со статьей 13 Федерального закона от 25.12.2008 </a:t>
            </a:r>
            <a:br>
              <a:rPr lang="ru-RU" sz="13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3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№ 273-ФЗ «О противодействии   коррупции» (далее – Федеральный закон </a:t>
            </a:r>
            <a:br>
              <a:rPr lang="ru-RU" sz="13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3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№ 273-ФЗ) об ответственности физических лиц за коррупционные правонарушения, граждане Российской Федерации, иностранные граждане и лица без гражданства </a:t>
            </a:r>
            <a:r>
              <a:rPr lang="ru-RU" sz="1300" b="1" u="sng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за совершение коррупционных правонарушений несут уголовную, административную, гражданско-правовую и дисциплинарную ответственность </a:t>
            </a:r>
            <a:r>
              <a:rPr lang="ru-RU" sz="13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законодательством Российской Федерации. Физическое лицо, совершившее коррупционное правонарушение, по решению суда может быть лишено в соответствии с законодательством Российской Федерации права занимать определенные должности государственной и муниципальной службы.</a:t>
            </a:r>
          </a:p>
          <a:p>
            <a:pPr indent="449580" algn="just">
              <a:spcAft>
                <a:spcPts val="800"/>
              </a:spcAft>
            </a:pPr>
            <a:r>
              <a:rPr lang="ru-RU" sz="13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со статьей 14 Федерального закона № 273-ФЗ (ответственность юридических лиц за коррупционные правонарушения) в случае, если от имени или в интересах юридического лица осуществляются организация, подготовка и совершение коррупционных правонарушений или правонарушений, создающих условия для совершения коррупционных правонарушений, к юридическому лицу могут быть применены меры ответственности в соответствии с законодательством Российской Федерации. </a:t>
            </a:r>
          </a:p>
          <a:p>
            <a:pPr indent="449580" algn="just">
              <a:spcAft>
                <a:spcPts val="800"/>
              </a:spcAft>
            </a:pPr>
            <a:r>
              <a:rPr lang="ru-RU" sz="13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Применение за коррупционное правонарушение мер ответственности к юридическому лицу не освобождает от ответственности за данное коррупционное правонарушение виновное физическое лицо, равно как и привлечение к уголовной или иной ответственности за коррупционное правонарушение физического лица не освобождает от ответственности за данное коррупционное правонарушение юридическое лицо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548680"/>
            <a:ext cx="8928992" cy="432048"/>
          </a:xfrm>
        </p:spPr>
        <p:txBody>
          <a:bodyPr>
            <a:normAutofit fontScale="90000"/>
          </a:bodyPr>
          <a:lstStyle/>
          <a:p>
            <a:pPr marL="826770" marR="1126490" algn="ctr">
              <a:lnSpc>
                <a:spcPts val="1450"/>
              </a:lnSpc>
              <a:spcBef>
                <a:spcPts val="140"/>
              </a:spcBef>
              <a:spcAft>
                <a:spcPts val="0"/>
              </a:spcAft>
            </a:pPr>
            <a:r>
              <a:rPr lang="ru-RU" sz="18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/>
            </a:r>
            <a:br>
              <a:rPr lang="ru-RU" sz="18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4624"/>
            <a:ext cx="9144000" cy="68133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spc="-15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ЗА</a:t>
            </a:r>
            <a:r>
              <a:rPr lang="ru-RU" sz="1400" b="1" spc="-3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400" b="1" spc="-15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НЕСОБЛЮДЕНИЕ</a:t>
            </a:r>
            <a:r>
              <a:rPr lang="ru-RU" sz="1400" b="1" spc="-5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400" b="1" spc="-1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ГРАЖДАНСКИМ</a:t>
            </a:r>
            <a:r>
              <a:rPr lang="ru-RU" sz="1400" b="1" spc="-6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400" b="1" spc="-1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СЛУЖАЩИМ</a:t>
            </a:r>
            <a:r>
              <a:rPr lang="ru-RU" sz="1400" b="1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sz="1400" b="1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1400" b="1" spc="-1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ограничений</a:t>
            </a:r>
            <a:r>
              <a:rPr lang="ru-RU" sz="1400" b="1" spc="-55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400" b="1" spc="-1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и</a:t>
            </a:r>
            <a:r>
              <a:rPr lang="ru-RU" sz="1400" b="1" spc="-2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400" b="1" spc="-1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запретов,</a:t>
            </a:r>
            <a:r>
              <a:rPr lang="ru-RU" sz="1400" b="1" spc="-5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400" b="1" spc="-1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требований</a:t>
            </a:r>
            <a:r>
              <a:rPr lang="ru-RU" sz="1400" b="1" spc="-5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400" b="1" spc="-1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о</a:t>
            </a:r>
            <a:r>
              <a:rPr lang="ru-RU" sz="1400" b="1" spc="-2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400" b="1" spc="-1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предотвращении</a:t>
            </a:r>
            <a:r>
              <a:rPr lang="ru-RU" sz="1400" b="1" spc="-6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400" b="1" spc="-1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или</a:t>
            </a:r>
            <a:r>
              <a:rPr lang="ru-RU" sz="1400" b="1" spc="-55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400" b="1" spc="-1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об</a:t>
            </a:r>
            <a:r>
              <a:rPr lang="ru-RU" sz="1400" b="1" spc="-45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400" b="1" spc="-1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урегулировании</a:t>
            </a:r>
            <a:r>
              <a:rPr lang="ru-RU" sz="1400" b="1" spc="-6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400" b="1" spc="-5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конфликта</a:t>
            </a:r>
            <a:r>
              <a:rPr lang="ru-RU" sz="1400" b="1" spc="-55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400" b="1" spc="-5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интересов</a:t>
            </a:r>
            <a:r>
              <a:rPr lang="ru-RU" sz="1400" b="1" spc="-255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400" b="1" spc="-1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и</a:t>
            </a:r>
            <a:r>
              <a:rPr lang="ru-RU" sz="1400" b="1" spc="-25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400" b="1" spc="-1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неисполнение</a:t>
            </a:r>
            <a:r>
              <a:rPr lang="ru-RU" sz="1400" b="1" spc="-5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400" b="1" spc="-1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обязанностей,</a:t>
            </a:r>
            <a:r>
              <a:rPr lang="ru-RU" sz="1400" b="1" spc="-65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400" b="1" spc="-1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установленных</a:t>
            </a:r>
            <a:r>
              <a:rPr lang="ru-RU" sz="1400" b="1" spc="-7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400" b="1" spc="-1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в</a:t>
            </a:r>
            <a:r>
              <a:rPr lang="ru-RU" sz="1400" b="1" spc="-25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400" b="1" spc="-1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целях</a:t>
            </a:r>
            <a:r>
              <a:rPr lang="ru-RU" sz="1400" b="1" spc="-7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400" b="1" spc="-1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противодействия</a:t>
            </a:r>
            <a:r>
              <a:rPr lang="ru-RU" sz="1400" b="1" spc="-6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400" b="1" spc="-5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коррупции</a:t>
            </a:r>
            <a:r>
              <a:rPr lang="ru-RU" sz="1400" b="1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sz="1400" b="1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1350" b="1" u="sng" kern="100" spc="-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Гражданский</a:t>
            </a:r>
            <a:r>
              <a:rPr lang="ru-RU" sz="1350" b="1" u="sng" kern="100" spc="-1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1350" b="1" u="sng" kern="100" spc="-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служащий</a:t>
            </a:r>
            <a:r>
              <a:rPr lang="ru-RU" sz="1350" b="1" u="sng" kern="10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1350" b="1" u="sng" kern="100" spc="-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подлежит</a:t>
            </a:r>
            <a:r>
              <a:rPr lang="ru-RU" sz="1350" b="1" u="sng" kern="10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1350" b="1" u="sng" kern="100" spc="-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увольнению</a:t>
            </a:r>
            <a:r>
              <a:rPr lang="ru-RU" sz="1350" b="1" u="sng" kern="100" spc="-6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1350" b="1" u="sng" kern="100" spc="-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в</a:t>
            </a:r>
            <a:r>
              <a:rPr lang="ru-RU" sz="1350" b="1" u="sng" kern="100" spc="-2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1350" b="1" u="sng" kern="100" spc="-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связи</a:t>
            </a:r>
            <a:r>
              <a:rPr lang="ru-RU" sz="1350" b="1" u="sng" kern="100" spc="-6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1350" b="1" u="sng" kern="100" spc="-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с</a:t>
            </a:r>
            <a:r>
              <a:rPr lang="ru-RU" sz="1350" b="1" u="sng" kern="100" spc="-3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1350" b="1" u="sng" kern="100" spc="-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утратой</a:t>
            </a:r>
            <a:r>
              <a:rPr lang="ru-RU" sz="1350" b="1" u="sng" kern="100" spc="-5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1350" b="1" u="sng" kern="100" spc="-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доверия</a:t>
            </a:r>
            <a:r>
              <a:rPr lang="ru-RU" sz="1350" b="1" u="sng" kern="100" spc="-6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1350" b="1" u="sng" kern="10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в</a:t>
            </a:r>
            <a:r>
              <a:rPr lang="ru-RU" sz="1350" b="1" u="sng" kern="100" spc="-1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1350" b="1" u="sng" kern="10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случае:</a:t>
            </a:r>
          </a:p>
          <a:p>
            <a:pPr marL="342900" lvl="0" indent="-342900" algn="just">
              <a:buSzPts val="1200"/>
              <a:buFont typeface="Wingdings" panose="05000000000000000000" pitchFamily="2" charset="2"/>
              <a:buChar char=""/>
              <a:tabLst>
                <a:tab pos="588645" algn="l"/>
              </a:tabLst>
            </a:pP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непринятия гражданским служащим мер по предотвращению и (или) урегулированию конфликта интересов, стороной</a:t>
            </a:r>
            <a:r>
              <a:rPr lang="ru-RU" sz="135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которого он</a:t>
            </a:r>
            <a:r>
              <a:rPr lang="ru-RU" sz="135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является;</a:t>
            </a:r>
          </a:p>
          <a:p>
            <a:pPr lvl="0" algn="just">
              <a:buSzPts val="1200"/>
              <a:tabLst>
                <a:tab pos="588645" algn="l"/>
              </a:tabLst>
            </a:pPr>
            <a:endParaRPr lang="ru-RU" sz="1350" dirty="0">
              <a:effectLst/>
              <a:latin typeface="PT Astra Serif" panose="020A0603040505020204" pitchFamily="18" charset="-52"/>
              <a:ea typeface="PT Astra Serif" panose="020A0603040505020204" pitchFamily="18" charset="-52"/>
              <a:cs typeface="Wingdings" panose="05000000000000000000" pitchFamily="2" charset="2"/>
            </a:endParaRPr>
          </a:p>
          <a:p>
            <a:pPr marL="342900" lvl="0" indent="-342900" algn="just">
              <a:buSzPts val="1200"/>
              <a:buFont typeface="Wingdings" panose="05000000000000000000" pitchFamily="2" charset="2"/>
              <a:buChar char=""/>
              <a:tabLst>
                <a:tab pos="588645" algn="l"/>
              </a:tabLst>
            </a:pP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непредставления</a:t>
            </a:r>
            <a:r>
              <a:rPr lang="ru-RU" sz="135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гражданским</a:t>
            </a:r>
            <a:r>
              <a:rPr lang="ru-RU" sz="135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служащим</a:t>
            </a:r>
            <a:r>
              <a:rPr lang="ru-RU" sz="135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сведений</a:t>
            </a:r>
            <a:r>
              <a:rPr lang="ru-RU" sz="135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о</a:t>
            </a:r>
            <a:r>
              <a:rPr lang="ru-RU" sz="135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своих</a:t>
            </a:r>
            <a:r>
              <a:rPr lang="ru-RU" sz="135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доходах,</a:t>
            </a:r>
            <a:r>
              <a:rPr lang="ru-RU" sz="135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расходах,</a:t>
            </a:r>
            <a:r>
              <a:rPr lang="ru-RU" sz="135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об</a:t>
            </a:r>
            <a:r>
              <a:rPr lang="ru-RU" sz="135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имуществе</a:t>
            </a:r>
            <a:r>
              <a:rPr lang="ru-RU" sz="135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и</a:t>
            </a:r>
            <a:r>
              <a:rPr lang="ru-RU" sz="135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обязательствах</a:t>
            </a:r>
            <a:r>
              <a:rPr lang="ru-RU" sz="135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имущественного характера в отношении себя, своих супруги (супруга) и несовершеннолетних детей либо представления</a:t>
            </a:r>
            <a:r>
              <a:rPr lang="ru-RU" sz="135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заведомо</a:t>
            </a:r>
            <a:r>
              <a:rPr lang="ru-RU" sz="1350" spc="-2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недостоверных</a:t>
            </a:r>
            <a:r>
              <a:rPr lang="ru-RU" sz="1350" spc="-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или неполных</a:t>
            </a:r>
            <a:r>
              <a:rPr lang="ru-RU" sz="1350" spc="1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сведений;</a:t>
            </a:r>
          </a:p>
          <a:p>
            <a:pPr lvl="0" algn="just">
              <a:buSzPts val="1200"/>
              <a:tabLst>
                <a:tab pos="588645" algn="l"/>
              </a:tabLst>
            </a:pPr>
            <a:endParaRPr lang="ru-RU" sz="1350" dirty="0">
              <a:effectLst/>
              <a:latin typeface="PT Astra Serif" panose="020A0603040505020204" pitchFamily="18" charset="-52"/>
              <a:ea typeface="PT Astra Serif" panose="020A0603040505020204" pitchFamily="18" charset="-52"/>
              <a:cs typeface="Wingdings" panose="05000000000000000000" pitchFamily="2" charset="2"/>
            </a:endParaRPr>
          </a:p>
          <a:p>
            <a:pPr marL="342900" lvl="0" indent="-342900" algn="just">
              <a:buSzPts val="1200"/>
              <a:buFont typeface="Wingdings" panose="05000000000000000000" pitchFamily="2" charset="2"/>
              <a:buChar char=""/>
              <a:tabLst>
                <a:tab pos="588645" algn="l"/>
              </a:tabLst>
            </a:pP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участия</a:t>
            </a:r>
            <a:r>
              <a:rPr lang="ru-RU" sz="135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гражданского служащего</a:t>
            </a:r>
            <a:r>
              <a:rPr lang="ru-RU" sz="1350" spc="27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на</a:t>
            </a:r>
            <a:r>
              <a:rPr lang="ru-RU" sz="1350" spc="27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платной</a:t>
            </a:r>
            <a:r>
              <a:rPr lang="ru-RU" sz="1350" spc="27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основе в</a:t>
            </a:r>
            <a:r>
              <a:rPr lang="ru-RU" sz="1350" spc="27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деятельности</a:t>
            </a:r>
            <a:r>
              <a:rPr lang="ru-RU" sz="1350" spc="27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органа</a:t>
            </a:r>
            <a:r>
              <a:rPr lang="ru-RU" sz="1350" spc="27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управления</a:t>
            </a:r>
            <a:r>
              <a:rPr lang="ru-RU" sz="1350" spc="27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коммерческой</a:t>
            </a:r>
            <a:r>
              <a:rPr lang="ru-RU" sz="1350" spc="27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организацией,</a:t>
            </a:r>
            <a:r>
              <a:rPr lang="ru-RU" sz="135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за</a:t>
            </a:r>
            <a:r>
              <a:rPr lang="ru-RU" sz="1350" spc="-1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исключением случаев,</a:t>
            </a:r>
            <a:r>
              <a:rPr lang="ru-RU" sz="1350" spc="-1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установленных</a:t>
            </a:r>
            <a:r>
              <a:rPr lang="ru-RU" sz="135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федеральным</a:t>
            </a:r>
            <a:r>
              <a:rPr lang="ru-RU" sz="1350" spc="-1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законом;</a:t>
            </a:r>
          </a:p>
          <a:p>
            <a:pPr lvl="0" algn="just">
              <a:buSzPts val="1200"/>
              <a:tabLst>
                <a:tab pos="588645" algn="l"/>
              </a:tabLst>
            </a:pPr>
            <a:endParaRPr lang="ru-RU" sz="1350" dirty="0">
              <a:effectLst/>
              <a:latin typeface="PT Astra Serif" panose="020A0603040505020204" pitchFamily="18" charset="-52"/>
              <a:ea typeface="PT Astra Serif" panose="020A0603040505020204" pitchFamily="18" charset="-52"/>
              <a:cs typeface="Wingdings" panose="05000000000000000000" pitchFamily="2" charset="2"/>
            </a:endParaRPr>
          </a:p>
          <a:p>
            <a:pPr marL="342900" lvl="0" indent="-342900" algn="just">
              <a:buSzPts val="1200"/>
              <a:buFont typeface="Wingdings" panose="05000000000000000000" pitchFamily="2" charset="2"/>
              <a:buChar char=""/>
              <a:tabLst>
                <a:tab pos="588645" algn="l"/>
              </a:tabLst>
            </a:pP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осуществления</a:t>
            </a:r>
            <a:r>
              <a:rPr lang="ru-RU" sz="1350" spc="-4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гражданским</a:t>
            </a:r>
            <a:r>
              <a:rPr lang="ru-RU" sz="1350" spc="-1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служащим</a:t>
            </a:r>
            <a:r>
              <a:rPr lang="ru-RU" sz="1350" spc="-1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предпринимательской</a:t>
            </a:r>
            <a:r>
              <a:rPr lang="ru-RU" sz="1350" spc="-3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деятельности;</a:t>
            </a:r>
          </a:p>
          <a:p>
            <a:pPr lvl="0" algn="just">
              <a:buSzPts val="1200"/>
              <a:tabLst>
                <a:tab pos="588645" algn="l"/>
              </a:tabLst>
            </a:pPr>
            <a:endParaRPr lang="ru-RU" sz="1350" dirty="0">
              <a:effectLst/>
              <a:latin typeface="PT Astra Serif" panose="020A0603040505020204" pitchFamily="18" charset="-52"/>
              <a:ea typeface="PT Astra Serif" panose="020A0603040505020204" pitchFamily="18" charset="-52"/>
              <a:cs typeface="Wingdings" panose="05000000000000000000" pitchFamily="2" charset="2"/>
            </a:endParaRPr>
          </a:p>
          <a:p>
            <a:pPr marL="342900" lvl="0" indent="-342900" algn="just">
              <a:buSzPts val="1200"/>
              <a:buFont typeface="Wingdings" panose="05000000000000000000" pitchFamily="2" charset="2"/>
              <a:buChar char=""/>
              <a:tabLst>
                <a:tab pos="588645" algn="l"/>
              </a:tabLst>
            </a:pP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вхождения гражданского служащего в состав органов управления, попечительских или наблюдательных советов, иных</a:t>
            </a:r>
            <a:r>
              <a:rPr lang="ru-RU" sz="135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органов</a:t>
            </a:r>
            <a:r>
              <a:rPr lang="ru-RU" sz="135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иностранных</a:t>
            </a:r>
            <a:r>
              <a:rPr lang="ru-RU" sz="135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некоммерческих</a:t>
            </a:r>
            <a:r>
              <a:rPr lang="ru-RU" sz="135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неправительственных</a:t>
            </a:r>
            <a:r>
              <a:rPr lang="ru-RU" sz="135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организаций</a:t>
            </a:r>
            <a:r>
              <a:rPr lang="ru-RU" sz="135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и</a:t>
            </a:r>
            <a:r>
              <a:rPr lang="ru-RU" sz="135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действующих</a:t>
            </a:r>
            <a:r>
              <a:rPr lang="ru-RU" sz="135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на</a:t>
            </a:r>
            <a:r>
              <a:rPr lang="ru-RU" sz="135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территории</a:t>
            </a:r>
            <a:r>
              <a:rPr lang="ru-RU" sz="135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Российской</a:t>
            </a:r>
            <a:r>
              <a:rPr lang="ru-RU" sz="135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Федерации их структурных подразделений, если иное не предусмотрено международным договором РФ</a:t>
            </a:r>
            <a:r>
              <a:rPr lang="ru-RU" sz="135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или</a:t>
            </a:r>
            <a:r>
              <a:rPr lang="ru-RU" sz="1350" spc="-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законодательством</a:t>
            </a:r>
            <a:r>
              <a:rPr lang="ru-RU" sz="1350" spc="-2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РФ;</a:t>
            </a:r>
          </a:p>
          <a:p>
            <a:pPr lvl="0" algn="just">
              <a:buSzPts val="1200"/>
              <a:tabLst>
                <a:tab pos="588645" algn="l"/>
              </a:tabLst>
            </a:pPr>
            <a:endParaRPr lang="ru-RU" sz="1350" dirty="0">
              <a:effectLst/>
              <a:latin typeface="PT Astra Serif" panose="020A0603040505020204" pitchFamily="18" charset="-52"/>
              <a:ea typeface="PT Astra Serif" panose="020A0603040505020204" pitchFamily="18" charset="-52"/>
              <a:cs typeface="Wingdings" panose="05000000000000000000" pitchFamily="2" charset="2"/>
            </a:endParaRPr>
          </a:p>
          <a:p>
            <a:pPr marL="342900" lvl="0" indent="-342900" algn="just">
              <a:buSzPts val="1200"/>
              <a:buFont typeface="Wingdings" panose="05000000000000000000" pitchFamily="2" charset="2"/>
              <a:buChar char=""/>
              <a:tabLst>
                <a:tab pos="588645" algn="l"/>
              </a:tabLst>
            </a:pP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нарушения гражданским служащим, его супругой (супругом) и несовершеннолетними детьми запрета открывать и иметь</a:t>
            </a:r>
            <a:r>
              <a:rPr lang="ru-RU" sz="135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счета (вклады), хранить наличные денежные средства и ценности в иностранных банках, расположенных за пределами</a:t>
            </a:r>
            <a:r>
              <a:rPr lang="ru-RU" sz="135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территории</a:t>
            </a:r>
            <a:r>
              <a:rPr lang="ru-RU" sz="1350" spc="-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РФ,</a:t>
            </a:r>
            <a:r>
              <a:rPr lang="ru-RU" sz="1350" spc="-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владеть</a:t>
            </a:r>
            <a:r>
              <a:rPr lang="ru-RU" sz="1350" spc="-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и</a:t>
            </a:r>
            <a:r>
              <a:rPr lang="ru-RU" sz="1350" spc="-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(или) пользоваться</a:t>
            </a:r>
            <a:r>
              <a:rPr lang="ru-RU" sz="1350" spc="-1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иностранными</a:t>
            </a:r>
            <a:r>
              <a:rPr lang="ru-RU" sz="1350" spc="-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финансовыми</a:t>
            </a:r>
            <a:r>
              <a:rPr lang="ru-RU" sz="1350" spc="1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 </a:t>
            </a:r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Wingdings" panose="05000000000000000000" pitchFamily="2" charset="2"/>
              </a:rPr>
              <a:t>инструментами.</a:t>
            </a:r>
          </a:p>
          <a:p>
            <a:pPr indent="450215"/>
            <a:r>
              <a:rPr lang="ru-RU" sz="135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 </a:t>
            </a: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1350" kern="10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Кроме</a:t>
            </a:r>
            <a:r>
              <a:rPr lang="ru-RU" sz="1350" kern="10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1350" kern="10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того,</a:t>
            </a:r>
            <a:r>
              <a:rPr lang="ru-RU" sz="1350" kern="10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1350" kern="10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представитель</a:t>
            </a:r>
            <a:r>
              <a:rPr lang="ru-RU" sz="1350" kern="10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1350" kern="10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нанимателя,</a:t>
            </a:r>
            <a:r>
              <a:rPr lang="ru-RU" sz="1350" kern="10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1350" kern="10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которому</a:t>
            </a:r>
            <a:r>
              <a:rPr lang="ru-RU" sz="1350" kern="10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1350" kern="10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стало</a:t>
            </a:r>
            <a:r>
              <a:rPr lang="ru-RU" sz="1350" kern="10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1350" kern="10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известно</a:t>
            </a:r>
            <a:r>
              <a:rPr lang="ru-RU" sz="1350" kern="10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1350" kern="10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о</a:t>
            </a:r>
            <a:r>
              <a:rPr lang="ru-RU" sz="1350" kern="10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1350" kern="10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возникновении</a:t>
            </a:r>
            <a:r>
              <a:rPr lang="ru-RU" sz="1350" kern="10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1350" kern="10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у</a:t>
            </a:r>
            <a:r>
              <a:rPr lang="ru-RU" sz="1350" kern="10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1350" kern="10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гражданского</a:t>
            </a:r>
            <a:r>
              <a:rPr lang="ru-RU" sz="1350" kern="10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1350" kern="10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служащего</a:t>
            </a:r>
            <a:r>
              <a:rPr lang="ru-RU" sz="1350" kern="10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1350" kern="10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личной</a:t>
            </a:r>
            <a:r>
              <a:rPr lang="ru-RU" sz="1350" kern="10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1350" kern="10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заинтересованности, которая приводит или может привести к конфликту интересов, подлежит увольнению в связи с утратой</a:t>
            </a:r>
            <a:r>
              <a:rPr lang="ru-RU" sz="1350" kern="10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1350" kern="10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доверия также в случае непринятия представителем нанимателя мер по предотвращению и (или) урегулированию конфликта</a:t>
            </a:r>
            <a:r>
              <a:rPr lang="ru-RU" sz="1350" kern="10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1350" kern="10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интересов,</a:t>
            </a:r>
            <a:r>
              <a:rPr lang="ru-RU" sz="1350" kern="100" spc="-1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1350" kern="10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стороной</a:t>
            </a:r>
            <a:r>
              <a:rPr lang="ru-RU" sz="1350" kern="100" spc="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1350" kern="10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которого является</a:t>
            </a:r>
            <a:r>
              <a:rPr lang="ru-RU" sz="1350" kern="100" spc="-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1350" kern="10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подчиненный ему</a:t>
            </a:r>
            <a:r>
              <a:rPr lang="ru-RU" sz="1350" kern="100" spc="-15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1350" kern="10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гражданский</a:t>
            </a:r>
            <a:r>
              <a:rPr lang="ru-RU" sz="1350" kern="100" spc="1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1350" kern="10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служащий.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1800" kern="100" dirty="0">
              <a:effectLst/>
              <a:latin typeface="PT Astra Serif" panose="020A0603040505020204" pitchFamily="18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14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191" y="40025"/>
            <a:ext cx="8928992" cy="373041"/>
          </a:xfrm>
        </p:spPr>
        <p:txBody>
          <a:bodyPr>
            <a:normAutofit fontScale="90000"/>
          </a:bodyPr>
          <a:lstStyle/>
          <a:p>
            <a:pPr marL="826770" marR="1126490" algn="ctr">
              <a:lnSpc>
                <a:spcPts val="1450"/>
              </a:lnSpc>
              <a:spcBef>
                <a:spcPts val="140"/>
              </a:spcBef>
              <a:spcAft>
                <a:spcPts val="0"/>
              </a:spcAft>
            </a:pPr>
            <a:r>
              <a:rPr lang="ru-RU" sz="16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/>
            </a:r>
            <a:br>
              <a:rPr lang="ru-RU" sz="16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</a:br>
            <a:r>
              <a:rPr lang="ru-RU" sz="1800" b="1" u="sng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Основные обязанности гражданского служащего</a:t>
            </a:r>
            <a:endParaRPr lang="ru-RU" b="1" u="sng" dirty="0">
              <a:solidFill>
                <a:srgbClr val="FF0000"/>
              </a:solidFill>
              <a:latin typeface="PT Astra Serif" panose="020A0603040505020204" pitchFamily="18" charset="-52"/>
              <a:ea typeface="PT Astra Serif" panose="020A0603040505020204" pitchFamily="18" charset="-52"/>
              <a:cs typeface="Times New Roman" pitchFamily="18" charset="0"/>
            </a:endParaRPr>
          </a:p>
        </p:txBody>
      </p:sp>
      <p:grpSp>
        <p:nvGrpSpPr>
          <p:cNvPr id="54" name="Group 77">
            <a:extLst>
              <a:ext uri="{FF2B5EF4-FFF2-40B4-BE49-F238E27FC236}">
                <a16:creationId xmlns="" xmlns:a16="http://schemas.microsoft.com/office/drawing/2014/main" id="{FA67FBDB-7529-4DCD-3403-C6A43741539E}"/>
              </a:ext>
            </a:extLst>
          </p:cNvPr>
          <p:cNvGrpSpPr>
            <a:grpSpLocks/>
          </p:cNvGrpSpPr>
          <p:nvPr/>
        </p:nvGrpSpPr>
        <p:grpSpPr bwMode="auto">
          <a:xfrm>
            <a:off x="24061" y="452865"/>
            <a:ext cx="9011122" cy="1007745"/>
            <a:chOff x="510" y="380"/>
            <a:chExt cx="12758" cy="1250"/>
          </a:xfrm>
        </p:grpSpPr>
        <p:sp>
          <p:nvSpPr>
            <p:cNvPr id="55" name="Freeform 93">
              <a:extLst>
                <a:ext uri="{FF2B5EF4-FFF2-40B4-BE49-F238E27FC236}">
                  <a16:creationId xmlns="" xmlns:a16="http://schemas.microsoft.com/office/drawing/2014/main" id="{F8659625-7617-49CF-B7F2-D75658067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" y="835"/>
              <a:ext cx="3005" cy="795"/>
            </a:xfrm>
            <a:custGeom>
              <a:avLst/>
              <a:gdLst>
                <a:gd name="T0" fmla="+- 0 1900 510"/>
                <a:gd name="T1" fmla="*/ T0 w 3005"/>
                <a:gd name="T2" fmla="+- 0 837 836"/>
                <a:gd name="T3" fmla="*/ 837 h 795"/>
                <a:gd name="T4" fmla="+- 0 1683 510"/>
                <a:gd name="T5" fmla="*/ T4 w 3005"/>
                <a:gd name="T6" fmla="+- 0 845 836"/>
                <a:gd name="T7" fmla="*/ 845 h 795"/>
                <a:gd name="T8" fmla="+- 0 1477 510"/>
                <a:gd name="T9" fmla="*/ T8 w 3005"/>
                <a:gd name="T10" fmla="+- 0 862 836"/>
                <a:gd name="T11" fmla="*/ 862 h 795"/>
                <a:gd name="T12" fmla="+- 0 1285 510"/>
                <a:gd name="T13" fmla="*/ T12 w 3005"/>
                <a:gd name="T14" fmla="+- 0 885 836"/>
                <a:gd name="T15" fmla="*/ 885 h 795"/>
                <a:gd name="T16" fmla="+- 0 1108 510"/>
                <a:gd name="T17" fmla="*/ T16 w 3005"/>
                <a:gd name="T18" fmla="+- 0 916 836"/>
                <a:gd name="T19" fmla="*/ 916 h 795"/>
                <a:gd name="T20" fmla="+- 0 950 510"/>
                <a:gd name="T21" fmla="*/ T20 w 3005"/>
                <a:gd name="T22" fmla="+- 0 952 836"/>
                <a:gd name="T23" fmla="*/ 952 h 795"/>
                <a:gd name="T24" fmla="+- 0 812 510"/>
                <a:gd name="T25" fmla="*/ T24 w 3005"/>
                <a:gd name="T26" fmla="+- 0 994 836"/>
                <a:gd name="T27" fmla="*/ 994 h 795"/>
                <a:gd name="T28" fmla="+- 0 650 510"/>
                <a:gd name="T29" fmla="*/ T28 w 3005"/>
                <a:gd name="T30" fmla="+- 0 1065 836"/>
                <a:gd name="T31" fmla="*/ 1065 h 795"/>
                <a:gd name="T32" fmla="+- 0 526 510"/>
                <a:gd name="T33" fmla="*/ T32 w 3005"/>
                <a:gd name="T34" fmla="+- 0 1174 836"/>
                <a:gd name="T35" fmla="*/ 1174 h 795"/>
                <a:gd name="T36" fmla="+- 0 514 510"/>
                <a:gd name="T37" fmla="*/ T36 w 3005"/>
                <a:gd name="T38" fmla="+- 0 1263 836"/>
                <a:gd name="T39" fmla="*/ 1263 h 795"/>
                <a:gd name="T40" fmla="+- 0 608 510"/>
                <a:gd name="T41" fmla="*/ T40 w 3005"/>
                <a:gd name="T42" fmla="+- 0 1374 836"/>
                <a:gd name="T43" fmla="*/ 1374 h 795"/>
                <a:gd name="T44" fmla="+- 0 812 510"/>
                <a:gd name="T45" fmla="*/ T44 w 3005"/>
                <a:gd name="T46" fmla="+- 0 1472 836"/>
                <a:gd name="T47" fmla="*/ 1472 h 795"/>
                <a:gd name="T48" fmla="+- 0 950 510"/>
                <a:gd name="T49" fmla="*/ T48 w 3005"/>
                <a:gd name="T50" fmla="+- 0 1514 836"/>
                <a:gd name="T51" fmla="*/ 1514 h 795"/>
                <a:gd name="T52" fmla="+- 0 1108 510"/>
                <a:gd name="T53" fmla="*/ T52 w 3005"/>
                <a:gd name="T54" fmla="+- 0 1550 836"/>
                <a:gd name="T55" fmla="*/ 1550 h 795"/>
                <a:gd name="T56" fmla="+- 0 1285 510"/>
                <a:gd name="T57" fmla="*/ T56 w 3005"/>
                <a:gd name="T58" fmla="+- 0 1580 836"/>
                <a:gd name="T59" fmla="*/ 1580 h 795"/>
                <a:gd name="T60" fmla="+- 0 1477 510"/>
                <a:gd name="T61" fmla="*/ T60 w 3005"/>
                <a:gd name="T62" fmla="+- 0 1604 836"/>
                <a:gd name="T63" fmla="*/ 1604 h 795"/>
                <a:gd name="T64" fmla="+- 0 1683 510"/>
                <a:gd name="T65" fmla="*/ T64 w 3005"/>
                <a:gd name="T66" fmla="+- 0 1621 836"/>
                <a:gd name="T67" fmla="*/ 1621 h 795"/>
                <a:gd name="T68" fmla="+- 0 1900 510"/>
                <a:gd name="T69" fmla="*/ T68 w 3005"/>
                <a:gd name="T70" fmla="+- 0 1629 836"/>
                <a:gd name="T71" fmla="*/ 1629 h 795"/>
                <a:gd name="T72" fmla="+- 0 2125 510"/>
                <a:gd name="T73" fmla="*/ T72 w 3005"/>
                <a:gd name="T74" fmla="+- 0 1629 836"/>
                <a:gd name="T75" fmla="*/ 1629 h 795"/>
                <a:gd name="T76" fmla="+- 0 2342 510"/>
                <a:gd name="T77" fmla="*/ T76 w 3005"/>
                <a:gd name="T78" fmla="+- 0 1621 836"/>
                <a:gd name="T79" fmla="*/ 1621 h 795"/>
                <a:gd name="T80" fmla="+- 0 2548 510"/>
                <a:gd name="T81" fmla="*/ T80 w 3005"/>
                <a:gd name="T82" fmla="+- 0 1604 836"/>
                <a:gd name="T83" fmla="*/ 1604 h 795"/>
                <a:gd name="T84" fmla="+- 0 2740 510"/>
                <a:gd name="T85" fmla="*/ T84 w 3005"/>
                <a:gd name="T86" fmla="+- 0 1580 836"/>
                <a:gd name="T87" fmla="*/ 1580 h 795"/>
                <a:gd name="T88" fmla="+- 0 2917 510"/>
                <a:gd name="T89" fmla="*/ T88 w 3005"/>
                <a:gd name="T90" fmla="+- 0 1550 836"/>
                <a:gd name="T91" fmla="*/ 1550 h 795"/>
                <a:gd name="T92" fmla="+- 0 3075 510"/>
                <a:gd name="T93" fmla="*/ T92 w 3005"/>
                <a:gd name="T94" fmla="+- 0 1514 836"/>
                <a:gd name="T95" fmla="*/ 1514 h 795"/>
                <a:gd name="T96" fmla="+- 0 3212 510"/>
                <a:gd name="T97" fmla="*/ T96 w 3005"/>
                <a:gd name="T98" fmla="+- 0 1472 836"/>
                <a:gd name="T99" fmla="*/ 1472 h 795"/>
                <a:gd name="T100" fmla="+- 0 3375 510"/>
                <a:gd name="T101" fmla="*/ T100 w 3005"/>
                <a:gd name="T102" fmla="+- 0 1400 836"/>
                <a:gd name="T103" fmla="*/ 1400 h 795"/>
                <a:gd name="T104" fmla="+- 0 3499 510"/>
                <a:gd name="T105" fmla="*/ T104 w 3005"/>
                <a:gd name="T106" fmla="+- 0 1292 836"/>
                <a:gd name="T107" fmla="*/ 1292 h 795"/>
                <a:gd name="T108" fmla="+- 0 3511 510"/>
                <a:gd name="T109" fmla="*/ T108 w 3005"/>
                <a:gd name="T110" fmla="+- 0 1203 836"/>
                <a:gd name="T111" fmla="*/ 1203 h 795"/>
                <a:gd name="T112" fmla="+- 0 3417 510"/>
                <a:gd name="T113" fmla="*/ T112 w 3005"/>
                <a:gd name="T114" fmla="+- 0 1091 836"/>
                <a:gd name="T115" fmla="*/ 1091 h 795"/>
                <a:gd name="T116" fmla="+- 0 3212 510"/>
                <a:gd name="T117" fmla="*/ T116 w 3005"/>
                <a:gd name="T118" fmla="+- 0 994 836"/>
                <a:gd name="T119" fmla="*/ 994 h 795"/>
                <a:gd name="T120" fmla="+- 0 3075 510"/>
                <a:gd name="T121" fmla="*/ T120 w 3005"/>
                <a:gd name="T122" fmla="+- 0 952 836"/>
                <a:gd name="T123" fmla="*/ 952 h 795"/>
                <a:gd name="T124" fmla="+- 0 2917 510"/>
                <a:gd name="T125" fmla="*/ T124 w 3005"/>
                <a:gd name="T126" fmla="+- 0 916 836"/>
                <a:gd name="T127" fmla="*/ 916 h 795"/>
                <a:gd name="T128" fmla="+- 0 2740 510"/>
                <a:gd name="T129" fmla="*/ T128 w 3005"/>
                <a:gd name="T130" fmla="+- 0 885 836"/>
                <a:gd name="T131" fmla="*/ 885 h 795"/>
                <a:gd name="T132" fmla="+- 0 2548 510"/>
                <a:gd name="T133" fmla="*/ T132 w 3005"/>
                <a:gd name="T134" fmla="+- 0 862 836"/>
                <a:gd name="T135" fmla="*/ 862 h 795"/>
                <a:gd name="T136" fmla="+- 0 2342 510"/>
                <a:gd name="T137" fmla="*/ T136 w 3005"/>
                <a:gd name="T138" fmla="+- 0 845 836"/>
                <a:gd name="T139" fmla="*/ 845 h 795"/>
                <a:gd name="T140" fmla="+- 0 2125 510"/>
                <a:gd name="T141" fmla="*/ T140 w 3005"/>
                <a:gd name="T142" fmla="+- 0 837 836"/>
                <a:gd name="T143" fmla="*/ 837 h 79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</a:cxnLst>
              <a:rect l="0" t="0" r="r" b="b"/>
              <a:pathLst>
                <a:path w="3005" h="795">
                  <a:moveTo>
                    <a:pt x="1502" y="0"/>
                  </a:moveTo>
                  <a:lnTo>
                    <a:pt x="1390" y="1"/>
                  </a:lnTo>
                  <a:lnTo>
                    <a:pt x="1280" y="4"/>
                  </a:lnTo>
                  <a:lnTo>
                    <a:pt x="1173" y="9"/>
                  </a:lnTo>
                  <a:lnTo>
                    <a:pt x="1068" y="17"/>
                  </a:lnTo>
                  <a:lnTo>
                    <a:pt x="967" y="26"/>
                  </a:lnTo>
                  <a:lnTo>
                    <a:pt x="869" y="37"/>
                  </a:lnTo>
                  <a:lnTo>
                    <a:pt x="775" y="49"/>
                  </a:lnTo>
                  <a:lnTo>
                    <a:pt x="684" y="64"/>
                  </a:lnTo>
                  <a:lnTo>
                    <a:pt x="598" y="80"/>
                  </a:lnTo>
                  <a:lnTo>
                    <a:pt x="517" y="97"/>
                  </a:lnTo>
                  <a:lnTo>
                    <a:pt x="440" y="116"/>
                  </a:lnTo>
                  <a:lnTo>
                    <a:pt x="369" y="136"/>
                  </a:lnTo>
                  <a:lnTo>
                    <a:pt x="302" y="158"/>
                  </a:lnTo>
                  <a:lnTo>
                    <a:pt x="242" y="181"/>
                  </a:lnTo>
                  <a:lnTo>
                    <a:pt x="140" y="229"/>
                  </a:lnTo>
                  <a:lnTo>
                    <a:pt x="64" y="282"/>
                  </a:lnTo>
                  <a:lnTo>
                    <a:pt x="16" y="338"/>
                  </a:lnTo>
                  <a:lnTo>
                    <a:pt x="0" y="397"/>
                  </a:lnTo>
                  <a:lnTo>
                    <a:pt x="4" y="427"/>
                  </a:lnTo>
                  <a:lnTo>
                    <a:pt x="36" y="484"/>
                  </a:lnTo>
                  <a:lnTo>
                    <a:pt x="98" y="538"/>
                  </a:lnTo>
                  <a:lnTo>
                    <a:pt x="188" y="589"/>
                  </a:lnTo>
                  <a:lnTo>
                    <a:pt x="302" y="636"/>
                  </a:lnTo>
                  <a:lnTo>
                    <a:pt x="369" y="657"/>
                  </a:lnTo>
                  <a:lnTo>
                    <a:pt x="440" y="678"/>
                  </a:lnTo>
                  <a:lnTo>
                    <a:pt x="517" y="697"/>
                  </a:lnTo>
                  <a:lnTo>
                    <a:pt x="598" y="714"/>
                  </a:lnTo>
                  <a:lnTo>
                    <a:pt x="684" y="730"/>
                  </a:lnTo>
                  <a:lnTo>
                    <a:pt x="775" y="744"/>
                  </a:lnTo>
                  <a:lnTo>
                    <a:pt x="869" y="757"/>
                  </a:lnTo>
                  <a:lnTo>
                    <a:pt x="967" y="768"/>
                  </a:lnTo>
                  <a:lnTo>
                    <a:pt x="1068" y="777"/>
                  </a:lnTo>
                  <a:lnTo>
                    <a:pt x="1173" y="785"/>
                  </a:lnTo>
                  <a:lnTo>
                    <a:pt x="1280" y="790"/>
                  </a:lnTo>
                  <a:lnTo>
                    <a:pt x="1390" y="793"/>
                  </a:lnTo>
                  <a:lnTo>
                    <a:pt x="1502" y="794"/>
                  </a:lnTo>
                  <a:lnTo>
                    <a:pt x="1615" y="793"/>
                  </a:lnTo>
                  <a:lnTo>
                    <a:pt x="1724" y="790"/>
                  </a:lnTo>
                  <a:lnTo>
                    <a:pt x="1832" y="785"/>
                  </a:lnTo>
                  <a:lnTo>
                    <a:pt x="1936" y="777"/>
                  </a:lnTo>
                  <a:lnTo>
                    <a:pt x="2038" y="768"/>
                  </a:lnTo>
                  <a:lnTo>
                    <a:pt x="2136" y="757"/>
                  </a:lnTo>
                  <a:lnTo>
                    <a:pt x="2230" y="744"/>
                  </a:lnTo>
                  <a:lnTo>
                    <a:pt x="2320" y="730"/>
                  </a:lnTo>
                  <a:lnTo>
                    <a:pt x="2407" y="714"/>
                  </a:lnTo>
                  <a:lnTo>
                    <a:pt x="2488" y="697"/>
                  </a:lnTo>
                  <a:lnTo>
                    <a:pt x="2565" y="678"/>
                  </a:lnTo>
                  <a:lnTo>
                    <a:pt x="2636" y="657"/>
                  </a:lnTo>
                  <a:lnTo>
                    <a:pt x="2702" y="636"/>
                  </a:lnTo>
                  <a:lnTo>
                    <a:pt x="2763" y="613"/>
                  </a:lnTo>
                  <a:lnTo>
                    <a:pt x="2865" y="564"/>
                  </a:lnTo>
                  <a:lnTo>
                    <a:pt x="2941" y="512"/>
                  </a:lnTo>
                  <a:lnTo>
                    <a:pt x="2989" y="456"/>
                  </a:lnTo>
                  <a:lnTo>
                    <a:pt x="3005" y="397"/>
                  </a:lnTo>
                  <a:lnTo>
                    <a:pt x="3001" y="367"/>
                  </a:lnTo>
                  <a:lnTo>
                    <a:pt x="2969" y="310"/>
                  </a:lnTo>
                  <a:lnTo>
                    <a:pt x="2907" y="255"/>
                  </a:lnTo>
                  <a:lnTo>
                    <a:pt x="2817" y="204"/>
                  </a:lnTo>
                  <a:lnTo>
                    <a:pt x="2702" y="158"/>
                  </a:lnTo>
                  <a:lnTo>
                    <a:pt x="2636" y="136"/>
                  </a:lnTo>
                  <a:lnTo>
                    <a:pt x="2565" y="116"/>
                  </a:lnTo>
                  <a:lnTo>
                    <a:pt x="2488" y="97"/>
                  </a:lnTo>
                  <a:lnTo>
                    <a:pt x="2407" y="80"/>
                  </a:lnTo>
                  <a:lnTo>
                    <a:pt x="2320" y="64"/>
                  </a:lnTo>
                  <a:lnTo>
                    <a:pt x="2230" y="49"/>
                  </a:lnTo>
                  <a:lnTo>
                    <a:pt x="2136" y="37"/>
                  </a:lnTo>
                  <a:lnTo>
                    <a:pt x="2038" y="26"/>
                  </a:lnTo>
                  <a:lnTo>
                    <a:pt x="1936" y="17"/>
                  </a:lnTo>
                  <a:lnTo>
                    <a:pt x="1832" y="9"/>
                  </a:lnTo>
                  <a:lnTo>
                    <a:pt x="1724" y="4"/>
                  </a:lnTo>
                  <a:lnTo>
                    <a:pt x="1615" y="1"/>
                  </a:lnTo>
                  <a:lnTo>
                    <a:pt x="1502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56" name="Freeform 92">
              <a:extLst>
                <a:ext uri="{FF2B5EF4-FFF2-40B4-BE49-F238E27FC236}">
                  <a16:creationId xmlns="" xmlns:a16="http://schemas.microsoft.com/office/drawing/2014/main" id="{FD00ABF1-4E5B-9905-48F1-B99ECA8A6F7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" y="835"/>
              <a:ext cx="3005" cy="795"/>
            </a:xfrm>
            <a:custGeom>
              <a:avLst/>
              <a:gdLst>
                <a:gd name="T0" fmla="+- 0 526 510"/>
                <a:gd name="T1" fmla="*/ T0 w 3005"/>
                <a:gd name="T2" fmla="+- 0 1174 836"/>
                <a:gd name="T3" fmla="*/ 1174 h 795"/>
                <a:gd name="T4" fmla="+- 0 650 510"/>
                <a:gd name="T5" fmla="*/ T4 w 3005"/>
                <a:gd name="T6" fmla="+- 0 1065 836"/>
                <a:gd name="T7" fmla="*/ 1065 h 795"/>
                <a:gd name="T8" fmla="+- 0 812 510"/>
                <a:gd name="T9" fmla="*/ T8 w 3005"/>
                <a:gd name="T10" fmla="+- 0 994 836"/>
                <a:gd name="T11" fmla="*/ 994 h 795"/>
                <a:gd name="T12" fmla="+- 0 950 510"/>
                <a:gd name="T13" fmla="*/ T12 w 3005"/>
                <a:gd name="T14" fmla="+- 0 952 836"/>
                <a:gd name="T15" fmla="*/ 952 h 795"/>
                <a:gd name="T16" fmla="+- 0 1108 510"/>
                <a:gd name="T17" fmla="*/ T16 w 3005"/>
                <a:gd name="T18" fmla="+- 0 916 836"/>
                <a:gd name="T19" fmla="*/ 916 h 795"/>
                <a:gd name="T20" fmla="+- 0 1285 510"/>
                <a:gd name="T21" fmla="*/ T20 w 3005"/>
                <a:gd name="T22" fmla="+- 0 885 836"/>
                <a:gd name="T23" fmla="*/ 885 h 795"/>
                <a:gd name="T24" fmla="+- 0 1477 510"/>
                <a:gd name="T25" fmla="*/ T24 w 3005"/>
                <a:gd name="T26" fmla="+- 0 862 836"/>
                <a:gd name="T27" fmla="*/ 862 h 795"/>
                <a:gd name="T28" fmla="+- 0 1683 510"/>
                <a:gd name="T29" fmla="*/ T28 w 3005"/>
                <a:gd name="T30" fmla="+- 0 845 836"/>
                <a:gd name="T31" fmla="*/ 845 h 795"/>
                <a:gd name="T32" fmla="+- 0 1900 510"/>
                <a:gd name="T33" fmla="*/ T32 w 3005"/>
                <a:gd name="T34" fmla="+- 0 837 836"/>
                <a:gd name="T35" fmla="*/ 837 h 795"/>
                <a:gd name="T36" fmla="+- 0 2125 510"/>
                <a:gd name="T37" fmla="*/ T36 w 3005"/>
                <a:gd name="T38" fmla="+- 0 837 836"/>
                <a:gd name="T39" fmla="*/ 837 h 795"/>
                <a:gd name="T40" fmla="+- 0 2342 510"/>
                <a:gd name="T41" fmla="*/ T40 w 3005"/>
                <a:gd name="T42" fmla="+- 0 845 836"/>
                <a:gd name="T43" fmla="*/ 845 h 795"/>
                <a:gd name="T44" fmla="+- 0 2548 510"/>
                <a:gd name="T45" fmla="*/ T44 w 3005"/>
                <a:gd name="T46" fmla="+- 0 862 836"/>
                <a:gd name="T47" fmla="*/ 862 h 795"/>
                <a:gd name="T48" fmla="+- 0 2740 510"/>
                <a:gd name="T49" fmla="*/ T48 w 3005"/>
                <a:gd name="T50" fmla="+- 0 885 836"/>
                <a:gd name="T51" fmla="*/ 885 h 795"/>
                <a:gd name="T52" fmla="+- 0 2917 510"/>
                <a:gd name="T53" fmla="*/ T52 w 3005"/>
                <a:gd name="T54" fmla="+- 0 916 836"/>
                <a:gd name="T55" fmla="*/ 916 h 795"/>
                <a:gd name="T56" fmla="+- 0 3075 510"/>
                <a:gd name="T57" fmla="*/ T56 w 3005"/>
                <a:gd name="T58" fmla="+- 0 952 836"/>
                <a:gd name="T59" fmla="*/ 952 h 795"/>
                <a:gd name="T60" fmla="+- 0 3212 510"/>
                <a:gd name="T61" fmla="*/ T60 w 3005"/>
                <a:gd name="T62" fmla="+- 0 994 836"/>
                <a:gd name="T63" fmla="*/ 994 h 795"/>
                <a:gd name="T64" fmla="+- 0 3375 510"/>
                <a:gd name="T65" fmla="*/ T64 w 3005"/>
                <a:gd name="T66" fmla="+- 0 1065 836"/>
                <a:gd name="T67" fmla="*/ 1065 h 795"/>
                <a:gd name="T68" fmla="+- 0 3499 510"/>
                <a:gd name="T69" fmla="*/ T68 w 3005"/>
                <a:gd name="T70" fmla="+- 0 1174 836"/>
                <a:gd name="T71" fmla="*/ 1174 h 795"/>
                <a:gd name="T72" fmla="+- 0 3511 510"/>
                <a:gd name="T73" fmla="*/ T72 w 3005"/>
                <a:gd name="T74" fmla="+- 0 1263 836"/>
                <a:gd name="T75" fmla="*/ 1263 h 795"/>
                <a:gd name="T76" fmla="+- 0 3417 510"/>
                <a:gd name="T77" fmla="*/ T76 w 3005"/>
                <a:gd name="T78" fmla="+- 0 1374 836"/>
                <a:gd name="T79" fmla="*/ 1374 h 795"/>
                <a:gd name="T80" fmla="+- 0 3212 510"/>
                <a:gd name="T81" fmla="*/ T80 w 3005"/>
                <a:gd name="T82" fmla="+- 0 1472 836"/>
                <a:gd name="T83" fmla="*/ 1472 h 795"/>
                <a:gd name="T84" fmla="+- 0 3075 510"/>
                <a:gd name="T85" fmla="*/ T84 w 3005"/>
                <a:gd name="T86" fmla="+- 0 1514 836"/>
                <a:gd name="T87" fmla="*/ 1514 h 795"/>
                <a:gd name="T88" fmla="+- 0 2917 510"/>
                <a:gd name="T89" fmla="*/ T88 w 3005"/>
                <a:gd name="T90" fmla="+- 0 1550 836"/>
                <a:gd name="T91" fmla="*/ 1550 h 795"/>
                <a:gd name="T92" fmla="+- 0 2740 510"/>
                <a:gd name="T93" fmla="*/ T92 w 3005"/>
                <a:gd name="T94" fmla="+- 0 1580 836"/>
                <a:gd name="T95" fmla="*/ 1580 h 795"/>
                <a:gd name="T96" fmla="+- 0 2548 510"/>
                <a:gd name="T97" fmla="*/ T96 w 3005"/>
                <a:gd name="T98" fmla="+- 0 1604 836"/>
                <a:gd name="T99" fmla="*/ 1604 h 795"/>
                <a:gd name="T100" fmla="+- 0 2342 510"/>
                <a:gd name="T101" fmla="*/ T100 w 3005"/>
                <a:gd name="T102" fmla="+- 0 1621 836"/>
                <a:gd name="T103" fmla="*/ 1621 h 795"/>
                <a:gd name="T104" fmla="+- 0 2125 510"/>
                <a:gd name="T105" fmla="*/ T104 w 3005"/>
                <a:gd name="T106" fmla="+- 0 1629 836"/>
                <a:gd name="T107" fmla="*/ 1629 h 795"/>
                <a:gd name="T108" fmla="+- 0 1900 510"/>
                <a:gd name="T109" fmla="*/ T108 w 3005"/>
                <a:gd name="T110" fmla="+- 0 1629 836"/>
                <a:gd name="T111" fmla="*/ 1629 h 795"/>
                <a:gd name="T112" fmla="+- 0 1683 510"/>
                <a:gd name="T113" fmla="*/ T112 w 3005"/>
                <a:gd name="T114" fmla="+- 0 1621 836"/>
                <a:gd name="T115" fmla="*/ 1621 h 795"/>
                <a:gd name="T116" fmla="+- 0 1477 510"/>
                <a:gd name="T117" fmla="*/ T116 w 3005"/>
                <a:gd name="T118" fmla="+- 0 1604 836"/>
                <a:gd name="T119" fmla="*/ 1604 h 795"/>
                <a:gd name="T120" fmla="+- 0 1285 510"/>
                <a:gd name="T121" fmla="*/ T120 w 3005"/>
                <a:gd name="T122" fmla="+- 0 1580 836"/>
                <a:gd name="T123" fmla="*/ 1580 h 795"/>
                <a:gd name="T124" fmla="+- 0 1108 510"/>
                <a:gd name="T125" fmla="*/ T124 w 3005"/>
                <a:gd name="T126" fmla="+- 0 1550 836"/>
                <a:gd name="T127" fmla="*/ 1550 h 795"/>
                <a:gd name="T128" fmla="+- 0 950 510"/>
                <a:gd name="T129" fmla="*/ T128 w 3005"/>
                <a:gd name="T130" fmla="+- 0 1514 836"/>
                <a:gd name="T131" fmla="*/ 1514 h 795"/>
                <a:gd name="T132" fmla="+- 0 812 510"/>
                <a:gd name="T133" fmla="*/ T132 w 3005"/>
                <a:gd name="T134" fmla="+- 0 1472 836"/>
                <a:gd name="T135" fmla="*/ 1472 h 795"/>
                <a:gd name="T136" fmla="+- 0 650 510"/>
                <a:gd name="T137" fmla="*/ T136 w 3005"/>
                <a:gd name="T138" fmla="+- 0 1400 836"/>
                <a:gd name="T139" fmla="*/ 1400 h 795"/>
                <a:gd name="T140" fmla="+- 0 526 510"/>
                <a:gd name="T141" fmla="*/ T140 w 3005"/>
                <a:gd name="T142" fmla="+- 0 1292 836"/>
                <a:gd name="T143" fmla="*/ 1292 h 79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</a:cxnLst>
              <a:rect l="0" t="0" r="r" b="b"/>
              <a:pathLst>
                <a:path w="3005" h="795">
                  <a:moveTo>
                    <a:pt x="0" y="397"/>
                  </a:moveTo>
                  <a:lnTo>
                    <a:pt x="16" y="338"/>
                  </a:lnTo>
                  <a:lnTo>
                    <a:pt x="64" y="282"/>
                  </a:lnTo>
                  <a:lnTo>
                    <a:pt x="140" y="229"/>
                  </a:lnTo>
                  <a:lnTo>
                    <a:pt x="242" y="181"/>
                  </a:lnTo>
                  <a:lnTo>
                    <a:pt x="302" y="158"/>
                  </a:lnTo>
                  <a:lnTo>
                    <a:pt x="369" y="136"/>
                  </a:lnTo>
                  <a:lnTo>
                    <a:pt x="440" y="116"/>
                  </a:lnTo>
                  <a:lnTo>
                    <a:pt x="517" y="97"/>
                  </a:lnTo>
                  <a:lnTo>
                    <a:pt x="598" y="80"/>
                  </a:lnTo>
                  <a:lnTo>
                    <a:pt x="684" y="64"/>
                  </a:lnTo>
                  <a:lnTo>
                    <a:pt x="775" y="49"/>
                  </a:lnTo>
                  <a:lnTo>
                    <a:pt x="869" y="37"/>
                  </a:lnTo>
                  <a:lnTo>
                    <a:pt x="967" y="26"/>
                  </a:lnTo>
                  <a:lnTo>
                    <a:pt x="1068" y="17"/>
                  </a:lnTo>
                  <a:lnTo>
                    <a:pt x="1173" y="9"/>
                  </a:lnTo>
                  <a:lnTo>
                    <a:pt x="1280" y="4"/>
                  </a:lnTo>
                  <a:lnTo>
                    <a:pt x="1390" y="1"/>
                  </a:lnTo>
                  <a:lnTo>
                    <a:pt x="1502" y="0"/>
                  </a:lnTo>
                  <a:lnTo>
                    <a:pt x="1615" y="1"/>
                  </a:lnTo>
                  <a:lnTo>
                    <a:pt x="1724" y="4"/>
                  </a:lnTo>
                  <a:lnTo>
                    <a:pt x="1832" y="9"/>
                  </a:lnTo>
                  <a:lnTo>
                    <a:pt x="1936" y="17"/>
                  </a:lnTo>
                  <a:lnTo>
                    <a:pt x="2038" y="26"/>
                  </a:lnTo>
                  <a:lnTo>
                    <a:pt x="2136" y="37"/>
                  </a:lnTo>
                  <a:lnTo>
                    <a:pt x="2230" y="49"/>
                  </a:lnTo>
                  <a:lnTo>
                    <a:pt x="2320" y="64"/>
                  </a:lnTo>
                  <a:lnTo>
                    <a:pt x="2407" y="80"/>
                  </a:lnTo>
                  <a:lnTo>
                    <a:pt x="2488" y="97"/>
                  </a:lnTo>
                  <a:lnTo>
                    <a:pt x="2565" y="116"/>
                  </a:lnTo>
                  <a:lnTo>
                    <a:pt x="2636" y="136"/>
                  </a:lnTo>
                  <a:lnTo>
                    <a:pt x="2702" y="158"/>
                  </a:lnTo>
                  <a:lnTo>
                    <a:pt x="2763" y="181"/>
                  </a:lnTo>
                  <a:lnTo>
                    <a:pt x="2865" y="229"/>
                  </a:lnTo>
                  <a:lnTo>
                    <a:pt x="2941" y="282"/>
                  </a:lnTo>
                  <a:lnTo>
                    <a:pt x="2989" y="338"/>
                  </a:lnTo>
                  <a:lnTo>
                    <a:pt x="3005" y="397"/>
                  </a:lnTo>
                  <a:lnTo>
                    <a:pt x="3001" y="427"/>
                  </a:lnTo>
                  <a:lnTo>
                    <a:pt x="2969" y="484"/>
                  </a:lnTo>
                  <a:lnTo>
                    <a:pt x="2907" y="538"/>
                  </a:lnTo>
                  <a:lnTo>
                    <a:pt x="2817" y="589"/>
                  </a:lnTo>
                  <a:lnTo>
                    <a:pt x="2702" y="636"/>
                  </a:lnTo>
                  <a:lnTo>
                    <a:pt x="2636" y="657"/>
                  </a:lnTo>
                  <a:lnTo>
                    <a:pt x="2565" y="678"/>
                  </a:lnTo>
                  <a:lnTo>
                    <a:pt x="2488" y="697"/>
                  </a:lnTo>
                  <a:lnTo>
                    <a:pt x="2407" y="714"/>
                  </a:lnTo>
                  <a:lnTo>
                    <a:pt x="2320" y="730"/>
                  </a:lnTo>
                  <a:lnTo>
                    <a:pt x="2230" y="744"/>
                  </a:lnTo>
                  <a:lnTo>
                    <a:pt x="2136" y="757"/>
                  </a:lnTo>
                  <a:lnTo>
                    <a:pt x="2038" y="768"/>
                  </a:lnTo>
                  <a:lnTo>
                    <a:pt x="1936" y="777"/>
                  </a:lnTo>
                  <a:lnTo>
                    <a:pt x="1832" y="785"/>
                  </a:lnTo>
                  <a:lnTo>
                    <a:pt x="1724" y="790"/>
                  </a:lnTo>
                  <a:lnTo>
                    <a:pt x="1615" y="793"/>
                  </a:lnTo>
                  <a:lnTo>
                    <a:pt x="1502" y="794"/>
                  </a:lnTo>
                  <a:lnTo>
                    <a:pt x="1390" y="793"/>
                  </a:lnTo>
                  <a:lnTo>
                    <a:pt x="1280" y="790"/>
                  </a:lnTo>
                  <a:lnTo>
                    <a:pt x="1173" y="785"/>
                  </a:lnTo>
                  <a:lnTo>
                    <a:pt x="1068" y="777"/>
                  </a:lnTo>
                  <a:lnTo>
                    <a:pt x="967" y="768"/>
                  </a:lnTo>
                  <a:lnTo>
                    <a:pt x="869" y="757"/>
                  </a:lnTo>
                  <a:lnTo>
                    <a:pt x="775" y="744"/>
                  </a:lnTo>
                  <a:lnTo>
                    <a:pt x="684" y="730"/>
                  </a:lnTo>
                  <a:lnTo>
                    <a:pt x="598" y="714"/>
                  </a:lnTo>
                  <a:lnTo>
                    <a:pt x="517" y="697"/>
                  </a:lnTo>
                  <a:lnTo>
                    <a:pt x="440" y="678"/>
                  </a:lnTo>
                  <a:lnTo>
                    <a:pt x="369" y="657"/>
                  </a:lnTo>
                  <a:lnTo>
                    <a:pt x="302" y="636"/>
                  </a:lnTo>
                  <a:lnTo>
                    <a:pt x="242" y="613"/>
                  </a:lnTo>
                  <a:lnTo>
                    <a:pt x="140" y="564"/>
                  </a:lnTo>
                  <a:lnTo>
                    <a:pt x="64" y="512"/>
                  </a:lnTo>
                  <a:lnTo>
                    <a:pt x="16" y="456"/>
                  </a:lnTo>
                  <a:lnTo>
                    <a:pt x="0" y="397"/>
                  </a:lnTo>
                  <a:close/>
                </a:path>
              </a:pathLst>
            </a:custGeom>
            <a:noFill/>
            <a:ln w="25908">
              <a:solidFill>
                <a:srgbClr val="8EB4E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cxnSp>
          <p:nvCxnSpPr>
            <p:cNvPr id="57" name="Line 91">
              <a:extLst>
                <a:ext uri="{FF2B5EF4-FFF2-40B4-BE49-F238E27FC236}">
                  <a16:creationId xmlns="" xmlns:a16="http://schemas.microsoft.com/office/drawing/2014/main" id="{A12A9255-CF90-2057-9247-6152DEA7B5D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011" y="381"/>
              <a:ext cx="9752" cy="0"/>
            </a:xfrm>
            <a:prstGeom prst="line">
              <a:avLst/>
            </a:prstGeom>
            <a:noFill/>
            <a:ln w="9144">
              <a:solidFill>
                <a:srgbClr val="497DB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8" name="AutoShape 90">
              <a:extLst>
                <a:ext uri="{FF2B5EF4-FFF2-40B4-BE49-F238E27FC236}">
                  <a16:creationId xmlns="" xmlns:a16="http://schemas.microsoft.com/office/drawing/2014/main" id="{1020ED9C-54C7-841E-EB38-C2CF471443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" y="380"/>
              <a:ext cx="163" cy="454"/>
            </a:xfrm>
            <a:custGeom>
              <a:avLst/>
              <a:gdLst>
                <a:gd name="T0" fmla="+- 0 1941 1930"/>
                <a:gd name="T1" fmla="*/ T0 w 163"/>
                <a:gd name="T2" fmla="+- 0 683 381"/>
                <a:gd name="T3" fmla="*/ 683 h 454"/>
                <a:gd name="T4" fmla="+- 0 1931 1930"/>
                <a:gd name="T5" fmla="*/ T4 w 163"/>
                <a:gd name="T6" fmla="+- 0 689 381"/>
                <a:gd name="T7" fmla="*/ 689 h 454"/>
                <a:gd name="T8" fmla="+- 0 1930 1930"/>
                <a:gd name="T9" fmla="*/ T8 w 163"/>
                <a:gd name="T10" fmla="+- 0 695 381"/>
                <a:gd name="T11" fmla="*/ 695 h 454"/>
                <a:gd name="T12" fmla="+- 0 2011 1930"/>
                <a:gd name="T13" fmla="*/ T12 w 163"/>
                <a:gd name="T14" fmla="+- 0 834 381"/>
                <a:gd name="T15" fmla="*/ 834 h 454"/>
                <a:gd name="T16" fmla="+- 0 2023 1930"/>
                <a:gd name="T17" fmla="*/ T16 w 163"/>
                <a:gd name="T18" fmla="+- 0 815 381"/>
                <a:gd name="T19" fmla="*/ 815 h 454"/>
                <a:gd name="T20" fmla="+- 0 2001 1930"/>
                <a:gd name="T21" fmla="*/ T20 w 163"/>
                <a:gd name="T22" fmla="+- 0 815 381"/>
                <a:gd name="T23" fmla="*/ 815 h 454"/>
                <a:gd name="T24" fmla="+- 0 2001 1930"/>
                <a:gd name="T25" fmla="*/ T24 w 163"/>
                <a:gd name="T26" fmla="+- 0 778 381"/>
                <a:gd name="T27" fmla="*/ 778 h 454"/>
                <a:gd name="T28" fmla="+- 0 1947 1930"/>
                <a:gd name="T29" fmla="*/ T28 w 163"/>
                <a:gd name="T30" fmla="+- 0 685 381"/>
                <a:gd name="T31" fmla="*/ 685 h 454"/>
                <a:gd name="T32" fmla="+- 0 1941 1930"/>
                <a:gd name="T33" fmla="*/ T32 w 163"/>
                <a:gd name="T34" fmla="+- 0 683 381"/>
                <a:gd name="T35" fmla="*/ 683 h 454"/>
                <a:gd name="T36" fmla="+- 0 2001 1930"/>
                <a:gd name="T37" fmla="*/ T36 w 163"/>
                <a:gd name="T38" fmla="+- 0 778 381"/>
                <a:gd name="T39" fmla="*/ 778 h 454"/>
                <a:gd name="T40" fmla="+- 0 2001 1930"/>
                <a:gd name="T41" fmla="*/ T40 w 163"/>
                <a:gd name="T42" fmla="+- 0 815 381"/>
                <a:gd name="T43" fmla="*/ 815 h 454"/>
                <a:gd name="T44" fmla="+- 0 2021 1930"/>
                <a:gd name="T45" fmla="*/ T44 w 163"/>
                <a:gd name="T46" fmla="+- 0 815 381"/>
                <a:gd name="T47" fmla="*/ 815 h 454"/>
                <a:gd name="T48" fmla="+- 0 2021 1930"/>
                <a:gd name="T49" fmla="*/ T48 w 163"/>
                <a:gd name="T50" fmla="+- 0 810 381"/>
                <a:gd name="T51" fmla="*/ 810 h 454"/>
                <a:gd name="T52" fmla="+- 0 2003 1930"/>
                <a:gd name="T53" fmla="*/ T52 w 163"/>
                <a:gd name="T54" fmla="+- 0 810 381"/>
                <a:gd name="T55" fmla="*/ 810 h 454"/>
                <a:gd name="T56" fmla="+- 0 2011 1930"/>
                <a:gd name="T57" fmla="*/ T56 w 163"/>
                <a:gd name="T58" fmla="+- 0 795 381"/>
                <a:gd name="T59" fmla="*/ 795 h 454"/>
                <a:gd name="T60" fmla="+- 0 2001 1930"/>
                <a:gd name="T61" fmla="*/ T60 w 163"/>
                <a:gd name="T62" fmla="+- 0 778 381"/>
                <a:gd name="T63" fmla="*/ 778 h 454"/>
                <a:gd name="T64" fmla="+- 0 2081 1930"/>
                <a:gd name="T65" fmla="*/ T64 w 163"/>
                <a:gd name="T66" fmla="+- 0 683 381"/>
                <a:gd name="T67" fmla="*/ 683 h 454"/>
                <a:gd name="T68" fmla="+- 0 2075 1930"/>
                <a:gd name="T69" fmla="*/ T68 w 163"/>
                <a:gd name="T70" fmla="+- 0 685 381"/>
                <a:gd name="T71" fmla="*/ 685 h 454"/>
                <a:gd name="T72" fmla="+- 0 2021 1930"/>
                <a:gd name="T73" fmla="*/ T72 w 163"/>
                <a:gd name="T74" fmla="+- 0 778 381"/>
                <a:gd name="T75" fmla="*/ 778 h 454"/>
                <a:gd name="T76" fmla="+- 0 2021 1930"/>
                <a:gd name="T77" fmla="*/ T76 w 163"/>
                <a:gd name="T78" fmla="+- 0 815 381"/>
                <a:gd name="T79" fmla="*/ 815 h 454"/>
                <a:gd name="T80" fmla="+- 0 2023 1930"/>
                <a:gd name="T81" fmla="*/ T80 w 163"/>
                <a:gd name="T82" fmla="+- 0 815 381"/>
                <a:gd name="T83" fmla="*/ 815 h 454"/>
                <a:gd name="T84" fmla="+- 0 2093 1930"/>
                <a:gd name="T85" fmla="*/ T84 w 163"/>
                <a:gd name="T86" fmla="+- 0 695 381"/>
                <a:gd name="T87" fmla="*/ 695 h 454"/>
                <a:gd name="T88" fmla="+- 0 2091 1930"/>
                <a:gd name="T89" fmla="*/ T88 w 163"/>
                <a:gd name="T90" fmla="+- 0 689 381"/>
                <a:gd name="T91" fmla="*/ 689 h 454"/>
                <a:gd name="T92" fmla="+- 0 2081 1930"/>
                <a:gd name="T93" fmla="*/ T92 w 163"/>
                <a:gd name="T94" fmla="+- 0 683 381"/>
                <a:gd name="T95" fmla="*/ 683 h 454"/>
                <a:gd name="T96" fmla="+- 0 2011 1930"/>
                <a:gd name="T97" fmla="*/ T96 w 163"/>
                <a:gd name="T98" fmla="+- 0 795 381"/>
                <a:gd name="T99" fmla="*/ 795 h 454"/>
                <a:gd name="T100" fmla="+- 0 2003 1930"/>
                <a:gd name="T101" fmla="*/ T100 w 163"/>
                <a:gd name="T102" fmla="+- 0 810 381"/>
                <a:gd name="T103" fmla="*/ 810 h 454"/>
                <a:gd name="T104" fmla="+- 0 2020 1930"/>
                <a:gd name="T105" fmla="*/ T104 w 163"/>
                <a:gd name="T106" fmla="+- 0 810 381"/>
                <a:gd name="T107" fmla="*/ 810 h 454"/>
                <a:gd name="T108" fmla="+- 0 2011 1930"/>
                <a:gd name="T109" fmla="*/ T108 w 163"/>
                <a:gd name="T110" fmla="+- 0 795 381"/>
                <a:gd name="T111" fmla="*/ 795 h 454"/>
                <a:gd name="T112" fmla="+- 0 2021 1930"/>
                <a:gd name="T113" fmla="*/ T112 w 163"/>
                <a:gd name="T114" fmla="+- 0 778 381"/>
                <a:gd name="T115" fmla="*/ 778 h 454"/>
                <a:gd name="T116" fmla="+- 0 2011 1930"/>
                <a:gd name="T117" fmla="*/ T116 w 163"/>
                <a:gd name="T118" fmla="+- 0 795 381"/>
                <a:gd name="T119" fmla="*/ 795 h 454"/>
                <a:gd name="T120" fmla="+- 0 2020 1930"/>
                <a:gd name="T121" fmla="*/ T120 w 163"/>
                <a:gd name="T122" fmla="+- 0 810 381"/>
                <a:gd name="T123" fmla="*/ 810 h 454"/>
                <a:gd name="T124" fmla="+- 0 2021 1930"/>
                <a:gd name="T125" fmla="*/ T124 w 163"/>
                <a:gd name="T126" fmla="+- 0 810 381"/>
                <a:gd name="T127" fmla="*/ 810 h 454"/>
                <a:gd name="T128" fmla="+- 0 2021 1930"/>
                <a:gd name="T129" fmla="*/ T128 w 163"/>
                <a:gd name="T130" fmla="+- 0 778 381"/>
                <a:gd name="T131" fmla="*/ 778 h 454"/>
                <a:gd name="T132" fmla="+- 0 2021 1930"/>
                <a:gd name="T133" fmla="*/ T132 w 163"/>
                <a:gd name="T134" fmla="+- 0 381 381"/>
                <a:gd name="T135" fmla="*/ 381 h 454"/>
                <a:gd name="T136" fmla="+- 0 2001 1930"/>
                <a:gd name="T137" fmla="*/ T136 w 163"/>
                <a:gd name="T138" fmla="+- 0 381 381"/>
                <a:gd name="T139" fmla="*/ 381 h 454"/>
                <a:gd name="T140" fmla="+- 0 2001 1930"/>
                <a:gd name="T141" fmla="*/ T140 w 163"/>
                <a:gd name="T142" fmla="+- 0 778 381"/>
                <a:gd name="T143" fmla="*/ 778 h 454"/>
                <a:gd name="T144" fmla="+- 0 2011 1930"/>
                <a:gd name="T145" fmla="*/ T144 w 163"/>
                <a:gd name="T146" fmla="+- 0 795 381"/>
                <a:gd name="T147" fmla="*/ 795 h 454"/>
                <a:gd name="T148" fmla="+- 0 2021 1930"/>
                <a:gd name="T149" fmla="*/ T148 w 163"/>
                <a:gd name="T150" fmla="+- 0 778 381"/>
                <a:gd name="T151" fmla="*/ 778 h 454"/>
                <a:gd name="T152" fmla="+- 0 2021 1930"/>
                <a:gd name="T153" fmla="*/ T152 w 163"/>
                <a:gd name="T154" fmla="+- 0 381 381"/>
                <a:gd name="T155" fmla="*/ 381 h 45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</a:cxnLst>
              <a:rect l="0" t="0" r="r" b="b"/>
              <a:pathLst>
                <a:path w="163" h="454">
                  <a:moveTo>
                    <a:pt x="11" y="302"/>
                  </a:moveTo>
                  <a:lnTo>
                    <a:pt x="1" y="308"/>
                  </a:lnTo>
                  <a:lnTo>
                    <a:pt x="0" y="314"/>
                  </a:lnTo>
                  <a:lnTo>
                    <a:pt x="81" y="453"/>
                  </a:lnTo>
                  <a:lnTo>
                    <a:pt x="93" y="434"/>
                  </a:lnTo>
                  <a:lnTo>
                    <a:pt x="71" y="434"/>
                  </a:lnTo>
                  <a:lnTo>
                    <a:pt x="71" y="397"/>
                  </a:lnTo>
                  <a:lnTo>
                    <a:pt x="17" y="304"/>
                  </a:lnTo>
                  <a:lnTo>
                    <a:pt x="11" y="302"/>
                  </a:lnTo>
                  <a:close/>
                  <a:moveTo>
                    <a:pt x="71" y="397"/>
                  </a:moveTo>
                  <a:lnTo>
                    <a:pt x="71" y="434"/>
                  </a:lnTo>
                  <a:lnTo>
                    <a:pt x="91" y="434"/>
                  </a:lnTo>
                  <a:lnTo>
                    <a:pt x="91" y="429"/>
                  </a:lnTo>
                  <a:lnTo>
                    <a:pt x="73" y="429"/>
                  </a:lnTo>
                  <a:lnTo>
                    <a:pt x="81" y="414"/>
                  </a:lnTo>
                  <a:lnTo>
                    <a:pt x="71" y="397"/>
                  </a:lnTo>
                  <a:close/>
                  <a:moveTo>
                    <a:pt x="151" y="302"/>
                  </a:moveTo>
                  <a:lnTo>
                    <a:pt x="145" y="304"/>
                  </a:lnTo>
                  <a:lnTo>
                    <a:pt x="91" y="397"/>
                  </a:lnTo>
                  <a:lnTo>
                    <a:pt x="91" y="434"/>
                  </a:lnTo>
                  <a:lnTo>
                    <a:pt x="93" y="434"/>
                  </a:lnTo>
                  <a:lnTo>
                    <a:pt x="163" y="314"/>
                  </a:lnTo>
                  <a:lnTo>
                    <a:pt x="161" y="308"/>
                  </a:lnTo>
                  <a:lnTo>
                    <a:pt x="151" y="302"/>
                  </a:lnTo>
                  <a:close/>
                  <a:moveTo>
                    <a:pt x="81" y="414"/>
                  </a:moveTo>
                  <a:lnTo>
                    <a:pt x="73" y="429"/>
                  </a:lnTo>
                  <a:lnTo>
                    <a:pt x="90" y="429"/>
                  </a:lnTo>
                  <a:lnTo>
                    <a:pt x="81" y="414"/>
                  </a:lnTo>
                  <a:close/>
                  <a:moveTo>
                    <a:pt x="91" y="397"/>
                  </a:moveTo>
                  <a:lnTo>
                    <a:pt x="81" y="414"/>
                  </a:lnTo>
                  <a:lnTo>
                    <a:pt x="90" y="429"/>
                  </a:lnTo>
                  <a:lnTo>
                    <a:pt x="91" y="429"/>
                  </a:lnTo>
                  <a:lnTo>
                    <a:pt x="91" y="397"/>
                  </a:lnTo>
                  <a:close/>
                  <a:moveTo>
                    <a:pt x="91" y="0"/>
                  </a:moveTo>
                  <a:lnTo>
                    <a:pt x="71" y="0"/>
                  </a:lnTo>
                  <a:lnTo>
                    <a:pt x="71" y="397"/>
                  </a:lnTo>
                  <a:lnTo>
                    <a:pt x="81" y="414"/>
                  </a:lnTo>
                  <a:lnTo>
                    <a:pt x="91" y="397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497D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59" name="Freeform 89">
              <a:extLst>
                <a:ext uri="{FF2B5EF4-FFF2-40B4-BE49-F238E27FC236}">
                  <a16:creationId xmlns="" xmlns:a16="http://schemas.microsoft.com/office/drawing/2014/main" id="{34F55DE3-11B8-36FB-CF21-CB31CC4A56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" y="835"/>
              <a:ext cx="3005" cy="795"/>
            </a:xfrm>
            <a:custGeom>
              <a:avLst/>
              <a:gdLst>
                <a:gd name="T0" fmla="+- 0 5191 3800"/>
                <a:gd name="T1" fmla="*/ T0 w 3005"/>
                <a:gd name="T2" fmla="+- 0 837 836"/>
                <a:gd name="T3" fmla="*/ 837 h 795"/>
                <a:gd name="T4" fmla="+- 0 4973 3800"/>
                <a:gd name="T5" fmla="*/ T4 w 3005"/>
                <a:gd name="T6" fmla="+- 0 845 836"/>
                <a:gd name="T7" fmla="*/ 845 h 795"/>
                <a:gd name="T8" fmla="+- 0 4767 3800"/>
                <a:gd name="T9" fmla="*/ T8 w 3005"/>
                <a:gd name="T10" fmla="+- 0 862 836"/>
                <a:gd name="T11" fmla="*/ 862 h 795"/>
                <a:gd name="T12" fmla="+- 0 4575 3800"/>
                <a:gd name="T13" fmla="*/ T12 w 3005"/>
                <a:gd name="T14" fmla="+- 0 885 836"/>
                <a:gd name="T15" fmla="*/ 885 h 795"/>
                <a:gd name="T16" fmla="+- 0 4399 3800"/>
                <a:gd name="T17" fmla="*/ T16 w 3005"/>
                <a:gd name="T18" fmla="+- 0 916 836"/>
                <a:gd name="T19" fmla="*/ 916 h 795"/>
                <a:gd name="T20" fmla="+- 0 4240 3800"/>
                <a:gd name="T21" fmla="*/ T20 w 3005"/>
                <a:gd name="T22" fmla="+- 0 952 836"/>
                <a:gd name="T23" fmla="*/ 952 h 795"/>
                <a:gd name="T24" fmla="+- 0 4103 3800"/>
                <a:gd name="T25" fmla="*/ T24 w 3005"/>
                <a:gd name="T26" fmla="+- 0 994 836"/>
                <a:gd name="T27" fmla="*/ 994 h 795"/>
                <a:gd name="T28" fmla="+- 0 3940 3800"/>
                <a:gd name="T29" fmla="*/ T28 w 3005"/>
                <a:gd name="T30" fmla="+- 0 1065 836"/>
                <a:gd name="T31" fmla="*/ 1065 h 795"/>
                <a:gd name="T32" fmla="+- 0 3817 3800"/>
                <a:gd name="T33" fmla="*/ T32 w 3005"/>
                <a:gd name="T34" fmla="+- 0 1174 836"/>
                <a:gd name="T35" fmla="*/ 1174 h 795"/>
                <a:gd name="T36" fmla="+- 0 3805 3800"/>
                <a:gd name="T37" fmla="*/ T36 w 3005"/>
                <a:gd name="T38" fmla="+- 0 1263 836"/>
                <a:gd name="T39" fmla="*/ 1263 h 795"/>
                <a:gd name="T40" fmla="+- 0 3899 3800"/>
                <a:gd name="T41" fmla="*/ T40 w 3005"/>
                <a:gd name="T42" fmla="+- 0 1374 836"/>
                <a:gd name="T43" fmla="*/ 1374 h 795"/>
                <a:gd name="T44" fmla="+- 0 4103 3800"/>
                <a:gd name="T45" fmla="*/ T44 w 3005"/>
                <a:gd name="T46" fmla="+- 0 1472 836"/>
                <a:gd name="T47" fmla="*/ 1472 h 795"/>
                <a:gd name="T48" fmla="+- 0 4240 3800"/>
                <a:gd name="T49" fmla="*/ T48 w 3005"/>
                <a:gd name="T50" fmla="+- 0 1514 836"/>
                <a:gd name="T51" fmla="*/ 1514 h 795"/>
                <a:gd name="T52" fmla="+- 0 4399 3800"/>
                <a:gd name="T53" fmla="*/ T52 w 3005"/>
                <a:gd name="T54" fmla="+- 0 1550 836"/>
                <a:gd name="T55" fmla="*/ 1550 h 795"/>
                <a:gd name="T56" fmla="+- 0 4575 3800"/>
                <a:gd name="T57" fmla="*/ T56 w 3005"/>
                <a:gd name="T58" fmla="+- 0 1580 836"/>
                <a:gd name="T59" fmla="*/ 1580 h 795"/>
                <a:gd name="T60" fmla="+- 0 4767 3800"/>
                <a:gd name="T61" fmla="*/ T60 w 3005"/>
                <a:gd name="T62" fmla="+- 0 1604 836"/>
                <a:gd name="T63" fmla="*/ 1604 h 795"/>
                <a:gd name="T64" fmla="+- 0 4973 3800"/>
                <a:gd name="T65" fmla="*/ T64 w 3005"/>
                <a:gd name="T66" fmla="+- 0 1621 836"/>
                <a:gd name="T67" fmla="*/ 1621 h 795"/>
                <a:gd name="T68" fmla="+- 0 5191 3800"/>
                <a:gd name="T69" fmla="*/ T68 w 3005"/>
                <a:gd name="T70" fmla="+- 0 1629 836"/>
                <a:gd name="T71" fmla="*/ 1629 h 795"/>
                <a:gd name="T72" fmla="+- 0 5415 3800"/>
                <a:gd name="T73" fmla="*/ T72 w 3005"/>
                <a:gd name="T74" fmla="+- 0 1629 836"/>
                <a:gd name="T75" fmla="*/ 1629 h 795"/>
                <a:gd name="T76" fmla="+- 0 5632 3800"/>
                <a:gd name="T77" fmla="*/ T76 w 3005"/>
                <a:gd name="T78" fmla="+- 0 1621 836"/>
                <a:gd name="T79" fmla="*/ 1621 h 795"/>
                <a:gd name="T80" fmla="+- 0 5838 3800"/>
                <a:gd name="T81" fmla="*/ T80 w 3005"/>
                <a:gd name="T82" fmla="+- 0 1604 836"/>
                <a:gd name="T83" fmla="*/ 1604 h 795"/>
                <a:gd name="T84" fmla="+- 0 6031 3800"/>
                <a:gd name="T85" fmla="*/ T84 w 3005"/>
                <a:gd name="T86" fmla="+- 0 1580 836"/>
                <a:gd name="T87" fmla="*/ 1580 h 795"/>
                <a:gd name="T88" fmla="+- 0 6207 3800"/>
                <a:gd name="T89" fmla="*/ T88 w 3005"/>
                <a:gd name="T90" fmla="+- 0 1550 836"/>
                <a:gd name="T91" fmla="*/ 1550 h 795"/>
                <a:gd name="T92" fmla="+- 0 6365 3800"/>
                <a:gd name="T93" fmla="*/ T92 w 3005"/>
                <a:gd name="T94" fmla="+- 0 1514 836"/>
                <a:gd name="T95" fmla="*/ 1514 h 795"/>
                <a:gd name="T96" fmla="+- 0 6503 3800"/>
                <a:gd name="T97" fmla="*/ T96 w 3005"/>
                <a:gd name="T98" fmla="+- 0 1472 836"/>
                <a:gd name="T99" fmla="*/ 1472 h 795"/>
                <a:gd name="T100" fmla="+- 0 6666 3800"/>
                <a:gd name="T101" fmla="*/ T100 w 3005"/>
                <a:gd name="T102" fmla="+- 0 1400 836"/>
                <a:gd name="T103" fmla="*/ 1400 h 795"/>
                <a:gd name="T104" fmla="+- 0 6789 3800"/>
                <a:gd name="T105" fmla="*/ T104 w 3005"/>
                <a:gd name="T106" fmla="+- 0 1292 836"/>
                <a:gd name="T107" fmla="*/ 1292 h 795"/>
                <a:gd name="T108" fmla="+- 0 6801 3800"/>
                <a:gd name="T109" fmla="*/ T108 w 3005"/>
                <a:gd name="T110" fmla="+- 0 1203 836"/>
                <a:gd name="T111" fmla="*/ 1203 h 795"/>
                <a:gd name="T112" fmla="+- 0 6707 3800"/>
                <a:gd name="T113" fmla="*/ T112 w 3005"/>
                <a:gd name="T114" fmla="+- 0 1091 836"/>
                <a:gd name="T115" fmla="*/ 1091 h 795"/>
                <a:gd name="T116" fmla="+- 0 6503 3800"/>
                <a:gd name="T117" fmla="*/ T116 w 3005"/>
                <a:gd name="T118" fmla="+- 0 994 836"/>
                <a:gd name="T119" fmla="*/ 994 h 795"/>
                <a:gd name="T120" fmla="+- 0 6365 3800"/>
                <a:gd name="T121" fmla="*/ T120 w 3005"/>
                <a:gd name="T122" fmla="+- 0 952 836"/>
                <a:gd name="T123" fmla="*/ 952 h 795"/>
                <a:gd name="T124" fmla="+- 0 6207 3800"/>
                <a:gd name="T125" fmla="*/ T124 w 3005"/>
                <a:gd name="T126" fmla="+- 0 916 836"/>
                <a:gd name="T127" fmla="*/ 916 h 795"/>
                <a:gd name="T128" fmla="+- 0 6031 3800"/>
                <a:gd name="T129" fmla="*/ T128 w 3005"/>
                <a:gd name="T130" fmla="+- 0 885 836"/>
                <a:gd name="T131" fmla="*/ 885 h 795"/>
                <a:gd name="T132" fmla="+- 0 5838 3800"/>
                <a:gd name="T133" fmla="*/ T132 w 3005"/>
                <a:gd name="T134" fmla="+- 0 862 836"/>
                <a:gd name="T135" fmla="*/ 862 h 795"/>
                <a:gd name="T136" fmla="+- 0 5632 3800"/>
                <a:gd name="T137" fmla="*/ T136 w 3005"/>
                <a:gd name="T138" fmla="+- 0 845 836"/>
                <a:gd name="T139" fmla="*/ 845 h 795"/>
                <a:gd name="T140" fmla="+- 0 5415 3800"/>
                <a:gd name="T141" fmla="*/ T140 w 3005"/>
                <a:gd name="T142" fmla="+- 0 837 836"/>
                <a:gd name="T143" fmla="*/ 837 h 79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</a:cxnLst>
              <a:rect l="0" t="0" r="r" b="b"/>
              <a:pathLst>
                <a:path w="3005" h="795">
                  <a:moveTo>
                    <a:pt x="1503" y="0"/>
                  </a:moveTo>
                  <a:lnTo>
                    <a:pt x="1391" y="1"/>
                  </a:lnTo>
                  <a:lnTo>
                    <a:pt x="1281" y="4"/>
                  </a:lnTo>
                  <a:lnTo>
                    <a:pt x="1173" y="9"/>
                  </a:lnTo>
                  <a:lnTo>
                    <a:pt x="1069" y="17"/>
                  </a:lnTo>
                  <a:lnTo>
                    <a:pt x="967" y="26"/>
                  </a:lnTo>
                  <a:lnTo>
                    <a:pt x="869" y="37"/>
                  </a:lnTo>
                  <a:lnTo>
                    <a:pt x="775" y="49"/>
                  </a:lnTo>
                  <a:lnTo>
                    <a:pt x="685" y="64"/>
                  </a:lnTo>
                  <a:lnTo>
                    <a:pt x="599" y="80"/>
                  </a:lnTo>
                  <a:lnTo>
                    <a:pt x="517" y="97"/>
                  </a:lnTo>
                  <a:lnTo>
                    <a:pt x="440" y="116"/>
                  </a:lnTo>
                  <a:lnTo>
                    <a:pt x="369" y="136"/>
                  </a:lnTo>
                  <a:lnTo>
                    <a:pt x="303" y="158"/>
                  </a:lnTo>
                  <a:lnTo>
                    <a:pt x="242" y="181"/>
                  </a:lnTo>
                  <a:lnTo>
                    <a:pt x="140" y="229"/>
                  </a:lnTo>
                  <a:lnTo>
                    <a:pt x="64" y="282"/>
                  </a:lnTo>
                  <a:lnTo>
                    <a:pt x="17" y="338"/>
                  </a:lnTo>
                  <a:lnTo>
                    <a:pt x="0" y="397"/>
                  </a:lnTo>
                  <a:lnTo>
                    <a:pt x="5" y="427"/>
                  </a:lnTo>
                  <a:lnTo>
                    <a:pt x="37" y="484"/>
                  </a:lnTo>
                  <a:lnTo>
                    <a:pt x="99" y="538"/>
                  </a:lnTo>
                  <a:lnTo>
                    <a:pt x="188" y="589"/>
                  </a:lnTo>
                  <a:lnTo>
                    <a:pt x="303" y="636"/>
                  </a:lnTo>
                  <a:lnTo>
                    <a:pt x="369" y="657"/>
                  </a:lnTo>
                  <a:lnTo>
                    <a:pt x="440" y="678"/>
                  </a:lnTo>
                  <a:lnTo>
                    <a:pt x="517" y="697"/>
                  </a:lnTo>
                  <a:lnTo>
                    <a:pt x="599" y="714"/>
                  </a:lnTo>
                  <a:lnTo>
                    <a:pt x="685" y="730"/>
                  </a:lnTo>
                  <a:lnTo>
                    <a:pt x="775" y="744"/>
                  </a:lnTo>
                  <a:lnTo>
                    <a:pt x="869" y="757"/>
                  </a:lnTo>
                  <a:lnTo>
                    <a:pt x="967" y="768"/>
                  </a:lnTo>
                  <a:lnTo>
                    <a:pt x="1069" y="777"/>
                  </a:lnTo>
                  <a:lnTo>
                    <a:pt x="1173" y="785"/>
                  </a:lnTo>
                  <a:lnTo>
                    <a:pt x="1281" y="790"/>
                  </a:lnTo>
                  <a:lnTo>
                    <a:pt x="1391" y="793"/>
                  </a:lnTo>
                  <a:lnTo>
                    <a:pt x="1503" y="794"/>
                  </a:lnTo>
                  <a:lnTo>
                    <a:pt x="1615" y="793"/>
                  </a:lnTo>
                  <a:lnTo>
                    <a:pt x="1725" y="790"/>
                  </a:lnTo>
                  <a:lnTo>
                    <a:pt x="1832" y="785"/>
                  </a:lnTo>
                  <a:lnTo>
                    <a:pt x="1937" y="777"/>
                  </a:lnTo>
                  <a:lnTo>
                    <a:pt x="2038" y="768"/>
                  </a:lnTo>
                  <a:lnTo>
                    <a:pt x="2136" y="757"/>
                  </a:lnTo>
                  <a:lnTo>
                    <a:pt x="2231" y="744"/>
                  </a:lnTo>
                  <a:lnTo>
                    <a:pt x="2321" y="730"/>
                  </a:lnTo>
                  <a:lnTo>
                    <a:pt x="2407" y="714"/>
                  </a:lnTo>
                  <a:lnTo>
                    <a:pt x="2489" y="697"/>
                  </a:lnTo>
                  <a:lnTo>
                    <a:pt x="2565" y="678"/>
                  </a:lnTo>
                  <a:lnTo>
                    <a:pt x="2637" y="657"/>
                  </a:lnTo>
                  <a:lnTo>
                    <a:pt x="2703" y="636"/>
                  </a:lnTo>
                  <a:lnTo>
                    <a:pt x="2763" y="613"/>
                  </a:lnTo>
                  <a:lnTo>
                    <a:pt x="2866" y="564"/>
                  </a:lnTo>
                  <a:lnTo>
                    <a:pt x="2942" y="512"/>
                  </a:lnTo>
                  <a:lnTo>
                    <a:pt x="2989" y="456"/>
                  </a:lnTo>
                  <a:lnTo>
                    <a:pt x="3005" y="397"/>
                  </a:lnTo>
                  <a:lnTo>
                    <a:pt x="3001" y="367"/>
                  </a:lnTo>
                  <a:lnTo>
                    <a:pt x="2969" y="310"/>
                  </a:lnTo>
                  <a:lnTo>
                    <a:pt x="2907" y="255"/>
                  </a:lnTo>
                  <a:lnTo>
                    <a:pt x="2818" y="204"/>
                  </a:lnTo>
                  <a:lnTo>
                    <a:pt x="2703" y="158"/>
                  </a:lnTo>
                  <a:lnTo>
                    <a:pt x="2637" y="136"/>
                  </a:lnTo>
                  <a:lnTo>
                    <a:pt x="2565" y="116"/>
                  </a:lnTo>
                  <a:lnTo>
                    <a:pt x="2489" y="97"/>
                  </a:lnTo>
                  <a:lnTo>
                    <a:pt x="2407" y="80"/>
                  </a:lnTo>
                  <a:lnTo>
                    <a:pt x="2321" y="64"/>
                  </a:lnTo>
                  <a:lnTo>
                    <a:pt x="2231" y="49"/>
                  </a:lnTo>
                  <a:lnTo>
                    <a:pt x="2136" y="37"/>
                  </a:lnTo>
                  <a:lnTo>
                    <a:pt x="2038" y="26"/>
                  </a:lnTo>
                  <a:lnTo>
                    <a:pt x="1937" y="17"/>
                  </a:lnTo>
                  <a:lnTo>
                    <a:pt x="1832" y="9"/>
                  </a:lnTo>
                  <a:lnTo>
                    <a:pt x="1725" y="4"/>
                  </a:lnTo>
                  <a:lnTo>
                    <a:pt x="1615" y="1"/>
                  </a:lnTo>
                  <a:lnTo>
                    <a:pt x="1503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60" name="Freeform 88">
              <a:extLst>
                <a:ext uri="{FF2B5EF4-FFF2-40B4-BE49-F238E27FC236}">
                  <a16:creationId xmlns="" xmlns:a16="http://schemas.microsoft.com/office/drawing/2014/main" id="{3B2B2CCB-B72F-DA2B-F675-729E37ECF4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" y="835"/>
              <a:ext cx="3005" cy="795"/>
            </a:xfrm>
            <a:custGeom>
              <a:avLst/>
              <a:gdLst>
                <a:gd name="T0" fmla="+- 0 3817 3800"/>
                <a:gd name="T1" fmla="*/ T0 w 3005"/>
                <a:gd name="T2" fmla="+- 0 1174 836"/>
                <a:gd name="T3" fmla="*/ 1174 h 795"/>
                <a:gd name="T4" fmla="+- 0 3940 3800"/>
                <a:gd name="T5" fmla="*/ T4 w 3005"/>
                <a:gd name="T6" fmla="+- 0 1065 836"/>
                <a:gd name="T7" fmla="*/ 1065 h 795"/>
                <a:gd name="T8" fmla="+- 0 4103 3800"/>
                <a:gd name="T9" fmla="*/ T8 w 3005"/>
                <a:gd name="T10" fmla="+- 0 994 836"/>
                <a:gd name="T11" fmla="*/ 994 h 795"/>
                <a:gd name="T12" fmla="+- 0 4240 3800"/>
                <a:gd name="T13" fmla="*/ T12 w 3005"/>
                <a:gd name="T14" fmla="+- 0 952 836"/>
                <a:gd name="T15" fmla="*/ 952 h 795"/>
                <a:gd name="T16" fmla="+- 0 4399 3800"/>
                <a:gd name="T17" fmla="*/ T16 w 3005"/>
                <a:gd name="T18" fmla="+- 0 916 836"/>
                <a:gd name="T19" fmla="*/ 916 h 795"/>
                <a:gd name="T20" fmla="+- 0 4575 3800"/>
                <a:gd name="T21" fmla="*/ T20 w 3005"/>
                <a:gd name="T22" fmla="+- 0 885 836"/>
                <a:gd name="T23" fmla="*/ 885 h 795"/>
                <a:gd name="T24" fmla="+- 0 4767 3800"/>
                <a:gd name="T25" fmla="*/ T24 w 3005"/>
                <a:gd name="T26" fmla="+- 0 862 836"/>
                <a:gd name="T27" fmla="*/ 862 h 795"/>
                <a:gd name="T28" fmla="+- 0 4973 3800"/>
                <a:gd name="T29" fmla="*/ T28 w 3005"/>
                <a:gd name="T30" fmla="+- 0 845 836"/>
                <a:gd name="T31" fmla="*/ 845 h 795"/>
                <a:gd name="T32" fmla="+- 0 5191 3800"/>
                <a:gd name="T33" fmla="*/ T32 w 3005"/>
                <a:gd name="T34" fmla="+- 0 837 836"/>
                <a:gd name="T35" fmla="*/ 837 h 795"/>
                <a:gd name="T36" fmla="+- 0 5415 3800"/>
                <a:gd name="T37" fmla="*/ T36 w 3005"/>
                <a:gd name="T38" fmla="+- 0 837 836"/>
                <a:gd name="T39" fmla="*/ 837 h 795"/>
                <a:gd name="T40" fmla="+- 0 5632 3800"/>
                <a:gd name="T41" fmla="*/ T40 w 3005"/>
                <a:gd name="T42" fmla="+- 0 845 836"/>
                <a:gd name="T43" fmla="*/ 845 h 795"/>
                <a:gd name="T44" fmla="+- 0 5838 3800"/>
                <a:gd name="T45" fmla="*/ T44 w 3005"/>
                <a:gd name="T46" fmla="+- 0 862 836"/>
                <a:gd name="T47" fmla="*/ 862 h 795"/>
                <a:gd name="T48" fmla="+- 0 6031 3800"/>
                <a:gd name="T49" fmla="*/ T48 w 3005"/>
                <a:gd name="T50" fmla="+- 0 885 836"/>
                <a:gd name="T51" fmla="*/ 885 h 795"/>
                <a:gd name="T52" fmla="+- 0 6207 3800"/>
                <a:gd name="T53" fmla="*/ T52 w 3005"/>
                <a:gd name="T54" fmla="+- 0 916 836"/>
                <a:gd name="T55" fmla="*/ 916 h 795"/>
                <a:gd name="T56" fmla="+- 0 6365 3800"/>
                <a:gd name="T57" fmla="*/ T56 w 3005"/>
                <a:gd name="T58" fmla="+- 0 952 836"/>
                <a:gd name="T59" fmla="*/ 952 h 795"/>
                <a:gd name="T60" fmla="+- 0 6503 3800"/>
                <a:gd name="T61" fmla="*/ T60 w 3005"/>
                <a:gd name="T62" fmla="+- 0 994 836"/>
                <a:gd name="T63" fmla="*/ 994 h 795"/>
                <a:gd name="T64" fmla="+- 0 6666 3800"/>
                <a:gd name="T65" fmla="*/ T64 w 3005"/>
                <a:gd name="T66" fmla="+- 0 1065 836"/>
                <a:gd name="T67" fmla="*/ 1065 h 795"/>
                <a:gd name="T68" fmla="+- 0 6789 3800"/>
                <a:gd name="T69" fmla="*/ T68 w 3005"/>
                <a:gd name="T70" fmla="+- 0 1174 836"/>
                <a:gd name="T71" fmla="*/ 1174 h 795"/>
                <a:gd name="T72" fmla="+- 0 6801 3800"/>
                <a:gd name="T73" fmla="*/ T72 w 3005"/>
                <a:gd name="T74" fmla="+- 0 1263 836"/>
                <a:gd name="T75" fmla="*/ 1263 h 795"/>
                <a:gd name="T76" fmla="+- 0 6707 3800"/>
                <a:gd name="T77" fmla="*/ T76 w 3005"/>
                <a:gd name="T78" fmla="+- 0 1374 836"/>
                <a:gd name="T79" fmla="*/ 1374 h 795"/>
                <a:gd name="T80" fmla="+- 0 6503 3800"/>
                <a:gd name="T81" fmla="*/ T80 w 3005"/>
                <a:gd name="T82" fmla="+- 0 1472 836"/>
                <a:gd name="T83" fmla="*/ 1472 h 795"/>
                <a:gd name="T84" fmla="+- 0 6365 3800"/>
                <a:gd name="T85" fmla="*/ T84 w 3005"/>
                <a:gd name="T86" fmla="+- 0 1514 836"/>
                <a:gd name="T87" fmla="*/ 1514 h 795"/>
                <a:gd name="T88" fmla="+- 0 6207 3800"/>
                <a:gd name="T89" fmla="*/ T88 w 3005"/>
                <a:gd name="T90" fmla="+- 0 1550 836"/>
                <a:gd name="T91" fmla="*/ 1550 h 795"/>
                <a:gd name="T92" fmla="+- 0 6031 3800"/>
                <a:gd name="T93" fmla="*/ T92 w 3005"/>
                <a:gd name="T94" fmla="+- 0 1580 836"/>
                <a:gd name="T95" fmla="*/ 1580 h 795"/>
                <a:gd name="T96" fmla="+- 0 5838 3800"/>
                <a:gd name="T97" fmla="*/ T96 w 3005"/>
                <a:gd name="T98" fmla="+- 0 1604 836"/>
                <a:gd name="T99" fmla="*/ 1604 h 795"/>
                <a:gd name="T100" fmla="+- 0 5632 3800"/>
                <a:gd name="T101" fmla="*/ T100 w 3005"/>
                <a:gd name="T102" fmla="+- 0 1621 836"/>
                <a:gd name="T103" fmla="*/ 1621 h 795"/>
                <a:gd name="T104" fmla="+- 0 5415 3800"/>
                <a:gd name="T105" fmla="*/ T104 w 3005"/>
                <a:gd name="T106" fmla="+- 0 1629 836"/>
                <a:gd name="T107" fmla="*/ 1629 h 795"/>
                <a:gd name="T108" fmla="+- 0 5191 3800"/>
                <a:gd name="T109" fmla="*/ T108 w 3005"/>
                <a:gd name="T110" fmla="+- 0 1629 836"/>
                <a:gd name="T111" fmla="*/ 1629 h 795"/>
                <a:gd name="T112" fmla="+- 0 4973 3800"/>
                <a:gd name="T113" fmla="*/ T112 w 3005"/>
                <a:gd name="T114" fmla="+- 0 1621 836"/>
                <a:gd name="T115" fmla="*/ 1621 h 795"/>
                <a:gd name="T116" fmla="+- 0 4767 3800"/>
                <a:gd name="T117" fmla="*/ T116 w 3005"/>
                <a:gd name="T118" fmla="+- 0 1604 836"/>
                <a:gd name="T119" fmla="*/ 1604 h 795"/>
                <a:gd name="T120" fmla="+- 0 4575 3800"/>
                <a:gd name="T121" fmla="*/ T120 w 3005"/>
                <a:gd name="T122" fmla="+- 0 1580 836"/>
                <a:gd name="T123" fmla="*/ 1580 h 795"/>
                <a:gd name="T124" fmla="+- 0 4399 3800"/>
                <a:gd name="T125" fmla="*/ T124 w 3005"/>
                <a:gd name="T126" fmla="+- 0 1550 836"/>
                <a:gd name="T127" fmla="*/ 1550 h 795"/>
                <a:gd name="T128" fmla="+- 0 4240 3800"/>
                <a:gd name="T129" fmla="*/ T128 w 3005"/>
                <a:gd name="T130" fmla="+- 0 1514 836"/>
                <a:gd name="T131" fmla="*/ 1514 h 795"/>
                <a:gd name="T132" fmla="+- 0 4103 3800"/>
                <a:gd name="T133" fmla="*/ T132 w 3005"/>
                <a:gd name="T134" fmla="+- 0 1472 836"/>
                <a:gd name="T135" fmla="*/ 1472 h 795"/>
                <a:gd name="T136" fmla="+- 0 3940 3800"/>
                <a:gd name="T137" fmla="*/ T136 w 3005"/>
                <a:gd name="T138" fmla="+- 0 1400 836"/>
                <a:gd name="T139" fmla="*/ 1400 h 795"/>
                <a:gd name="T140" fmla="+- 0 3817 3800"/>
                <a:gd name="T141" fmla="*/ T140 w 3005"/>
                <a:gd name="T142" fmla="+- 0 1292 836"/>
                <a:gd name="T143" fmla="*/ 1292 h 79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</a:cxnLst>
              <a:rect l="0" t="0" r="r" b="b"/>
              <a:pathLst>
                <a:path w="3005" h="795">
                  <a:moveTo>
                    <a:pt x="0" y="397"/>
                  </a:moveTo>
                  <a:lnTo>
                    <a:pt x="17" y="338"/>
                  </a:lnTo>
                  <a:lnTo>
                    <a:pt x="64" y="282"/>
                  </a:lnTo>
                  <a:lnTo>
                    <a:pt x="140" y="229"/>
                  </a:lnTo>
                  <a:lnTo>
                    <a:pt x="242" y="181"/>
                  </a:lnTo>
                  <a:lnTo>
                    <a:pt x="303" y="158"/>
                  </a:lnTo>
                  <a:lnTo>
                    <a:pt x="369" y="136"/>
                  </a:lnTo>
                  <a:lnTo>
                    <a:pt x="440" y="116"/>
                  </a:lnTo>
                  <a:lnTo>
                    <a:pt x="517" y="97"/>
                  </a:lnTo>
                  <a:lnTo>
                    <a:pt x="599" y="80"/>
                  </a:lnTo>
                  <a:lnTo>
                    <a:pt x="685" y="64"/>
                  </a:lnTo>
                  <a:lnTo>
                    <a:pt x="775" y="49"/>
                  </a:lnTo>
                  <a:lnTo>
                    <a:pt x="869" y="37"/>
                  </a:lnTo>
                  <a:lnTo>
                    <a:pt x="967" y="26"/>
                  </a:lnTo>
                  <a:lnTo>
                    <a:pt x="1069" y="17"/>
                  </a:lnTo>
                  <a:lnTo>
                    <a:pt x="1173" y="9"/>
                  </a:lnTo>
                  <a:lnTo>
                    <a:pt x="1281" y="4"/>
                  </a:lnTo>
                  <a:lnTo>
                    <a:pt x="1391" y="1"/>
                  </a:lnTo>
                  <a:lnTo>
                    <a:pt x="1503" y="0"/>
                  </a:lnTo>
                  <a:lnTo>
                    <a:pt x="1615" y="1"/>
                  </a:lnTo>
                  <a:lnTo>
                    <a:pt x="1725" y="4"/>
                  </a:lnTo>
                  <a:lnTo>
                    <a:pt x="1832" y="9"/>
                  </a:lnTo>
                  <a:lnTo>
                    <a:pt x="1937" y="17"/>
                  </a:lnTo>
                  <a:lnTo>
                    <a:pt x="2038" y="26"/>
                  </a:lnTo>
                  <a:lnTo>
                    <a:pt x="2136" y="37"/>
                  </a:lnTo>
                  <a:lnTo>
                    <a:pt x="2231" y="49"/>
                  </a:lnTo>
                  <a:lnTo>
                    <a:pt x="2321" y="64"/>
                  </a:lnTo>
                  <a:lnTo>
                    <a:pt x="2407" y="80"/>
                  </a:lnTo>
                  <a:lnTo>
                    <a:pt x="2489" y="97"/>
                  </a:lnTo>
                  <a:lnTo>
                    <a:pt x="2565" y="116"/>
                  </a:lnTo>
                  <a:lnTo>
                    <a:pt x="2637" y="136"/>
                  </a:lnTo>
                  <a:lnTo>
                    <a:pt x="2703" y="158"/>
                  </a:lnTo>
                  <a:lnTo>
                    <a:pt x="2763" y="181"/>
                  </a:lnTo>
                  <a:lnTo>
                    <a:pt x="2866" y="229"/>
                  </a:lnTo>
                  <a:lnTo>
                    <a:pt x="2942" y="282"/>
                  </a:lnTo>
                  <a:lnTo>
                    <a:pt x="2989" y="338"/>
                  </a:lnTo>
                  <a:lnTo>
                    <a:pt x="3005" y="397"/>
                  </a:lnTo>
                  <a:lnTo>
                    <a:pt x="3001" y="427"/>
                  </a:lnTo>
                  <a:lnTo>
                    <a:pt x="2969" y="484"/>
                  </a:lnTo>
                  <a:lnTo>
                    <a:pt x="2907" y="538"/>
                  </a:lnTo>
                  <a:lnTo>
                    <a:pt x="2818" y="589"/>
                  </a:lnTo>
                  <a:lnTo>
                    <a:pt x="2703" y="636"/>
                  </a:lnTo>
                  <a:lnTo>
                    <a:pt x="2637" y="657"/>
                  </a:lnTo>
                  <a:lnTo>
                    <a:pt x="2565" y="678"/>
                  </a:lnTo>
                  <a:lnTo>
                    <a:pt x="2489" y="697"/>
                  </a:lnTo>
                  <a:lnTo>
                    <a:pt x="2407" y="714"/>
                  </a:lnTo>
                  <a:lnTo>
                    <a:pt x="2321" y="730"/>
                  </a:lnTo>
                  <a:lnTo>
                    <a:pt x="2231" y="744"/>
                  </a:lnTo>
                  <a:lnTo>
                    <a:pt x="2136" y="757"/>
                  </a:lnTo>
                  <a:lnTo>
                    <a:pt x="2038" y="768"/>
                  </a:lnTo>
                  <a:lnTo>
                    <a:pt x="1937" y="777"/>
                  </a:lnTo>
                  <a:lnTo>
                    <a:pt x="1832" y="785"/>
                  </a:lnTo>
                  <a:lnTo>
                    <a:pt x="1725" y="790"/>
                  </a:lnTo>
                  <a:lnTo>
                    <a:pt x="1615" y="793"/>
                  </a:lnTo>
                  <a:lnTo>
                    <a:pt x="1503" y="794"/>
                  </a:lnTo>
                  <a:lnTo>
                    <a:pt x="1391" y="793"/>
                  </a:lnTo>
                  <a:lnTo>
                    <a:pt x="1281" y="790"/>
                  </a:lnTo>
                  <a:lnTo>
                    <a:pt x="1173" y="785"/>
                  </a:lnTo>
                  <a:lnTo>
                    <a:pt x="1069" y="777"/>
                  </a:lnTo>
                  <a:lnTo>
                    <a:pt x="967" y="768"/>
                  </a:lnTo>
                  <a:lnTo>
                    <a:pt x="869" y="757"/>
                  </a:lnTo>
                  <a:lnTo>
                    <a:pt x="775" y="744"/>
                  </a:lnTo>
                  <a:lnTo>
                    <a:pt x="685" y="730"/>
                  </a:lnTo>
                  <a:lnTo>
                    <a:pt x="599" y="714"/>
                  </a:lnTo>
                  <a:lnTo>
                    <a:pt x="517" y="697"/>
                  </a:lnTo>
                  <a:lnTo>
                    <a:pt x="440" y="678"/>
                  </a:lnTo>
                  <a:lnTo>
                    <a:pt x="369" y="657"/>
                  </a:lnTo>
                  <a:lnTo>
                    <a:pt x="303" y="636"/>
                  </a:lnTo>
                  <a:lnTo>
                    <a:pt x="242" y="613"/>
                  </a:lnTo>
                  <a:lnTo>
                    <a:pt x="140" y="564"/>
                  </a:lnTo>
                  <a:lnTo>
                    <a:pt x="64" y="512"/>
                  </a:lnTo>
                  <a:lnTo>
                    <a:pt x="17" y="456"/>
                  </a:lnTo>
                  <a:lnTo>
                    <a:pt x="0" y="397"/>
                  </a:lnTo>
                  <a:close/>
                </a:path>
              </a:pathLst>
            </a:custGeom>
            <a:noFill/>
            <a:ln w="25908">
              <a:solidFill>
                <a:srgbClr val="8EB4E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61" name="Freeform 87">
              <a:extLst>
                <a:ext uri="{FF2B5EF4-FFF2-40B4-BE49-F238E27FC236}">
                  <a16:creationId xmlns="" xmlns:a16="http://schemas.microsoft.com/office/drawing/2014/main" id="{DF934D30-B1F1-76B2-5580-95D02FA0A4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9" y="835"/>
              <a:ext cx="3204" cy="795"/>
            </a:xfrm>
            <a:custGeom>
              <a:avLst/>
              <a:gdLst>
                <a:gd name="T0" fmla="+- 0 8377 6889"/>
                <a:gd name="T1" fmla="*/ T0 w 3204"/>
                <a:gd name="T2" fmla="+- 0 837 836"/>
                <a:gd name="T3" fmla="*/ 837 h 795"/>
                <a:gd name="T4" fmla="+- 0 8155 6889"/>
                <a:gd name="T5" fmla="*/ T4 w 3204"/>
                <a:gd name="T6" fmla="+- 0 844 836"/>
                <a:gd name="T7" fmla="*/ 844 h 795"/>
                <a:gd name="T8" fmla="+- 0 7944 6889"/>
                <a:gd name="T9" fmla="*/ T8 w 3204"/>
                <a:gd name="T10" fmla="+- 0 859 836"/>
                <a:gd name="T11" fmla="*/ 859 h 795"/>
                <a:gd name="T12" fmla="+- 0 7745 6889"/>
                <a:gd name="T13" fmla="*/ T12 w 3204"/>
                <a:gd name="T14" fmla="+- 0 881 836"/>
                <a:gd name="T15" fmla="*/ 881 h 795"/>
                <a:gd name="T16" fmla="+- 0 7562 6889"/>
                <a:gd name="T17" fmla="*/ T16 w 3204"/>
                <a:gd name="T18" fmla="+- 0 909 836"/>
                <a:gd name="T19" fmla="*/ 909 h 795"/>
                <a:gd name="T20" fmla="+- 0 7397 6889"/>
                <a:gd name="T21" fmla="*/ T20 w 3204"/>
                <a:gd name="T22" fmla="+- 0 943 836"/>
                <a:gd name="T23" fmla="*/ 943 h 795"/>
                <a:gd name="T24" fmla="+- 0 7251 6889"/>
                <a:gd name="T25" fmla="*/ T24 w 3204"/>
                <a:gd name="T26" fmla="+- 0 981 836"/>
                <a:gd name="T27" fmla="*/ 981 h 795"/>
                <a:gd name="T28" fmla="+- 0 7126 6889"/>
                <a:gd name="T29" fmla="*/ T28 w 3204"/>
                <a:gd name="T30" fmla="+- 0 1025 836"/>
                <a:gd name="T31" fmla="*/ 1025 h 795"/>
                <a:gd name="T32" fmla="+- 0 6951 6889"/>
                <a:gd name="T33" fmla="*/ T32 w 3204"/>
                <a:gd name="T34" fmla="+- 0 1123 836"/>
                <a:gd name="T35" fmla="*/ 1123 h 795"/>
                <a:gd name="T36" fmla="+- 0 6889 6889"/>
                <a:gd name="T37" fmla="*/ T36 w 3204"/>
                <a:gd name="T38" fmla="+- 0 1233 836"/>
                <a:gd name="T39" fmla="*/ 1233 h 795"/>
                <a:gd name="T40" fmla="+- 0 6925 6889"/>
                <a:gd name="T41" fmla="*/ T40 w 3204"/>
                <a:gd name="T42" fmla="+- 0 1316 836"/>
                <a:gd name="T43" fmla="*/ 1316 h 795"/>
                <a:gd name="T44" fmla="+- 0 7073 6889"/>
                <a:gd name="T45" fmla="*/ T44 w 3204"/>
                <a:gd name="T46" fmla="+- 0 1418 836"/>
                <a:gd name="T47" fmla="*/ 1418 h 795"/>
                <a:gd name="T48" fmla="+- 0 7251 6889"/>
                <a:gd name="T49" fmla="*/ T48 w 3204"/>
                <a:gd name="T50" fmla="+- 0 1484 836"/>
                <a:gd name="T51" fmla="*/ 1484 h 795"/>
                <a:gd name="T52" fmla="+- 0 7397 6889"/>
                <a:gd name="T53" fmla="*/ T52 w 3204"/>
                <a:gd name="T54" fmla="+- 0 1523 836"/>
                <a:gd name="T55" fmla="*/ 1523 h 795"/>
                <a:gd name="T56" fmla="+- 0 7562 6889"/>
                <a:gd name="T57" fmla="*/ T56 w 3204"/>
                <a:gd name="T58" fmla="+- 0 1557 836"/>
                <a:gd name="T59" fmla="*/ 1557 h 795"/>
                <a:gd name="T60" fmla="+- 0 7745 6889"/>
                <a:gd name="T61" fmla="*/ T60 w 3204"/>
                <a:gd name="T62" fmla="+- 0 1585 836"/>
                <a:gd name="T63" fmla="*/ 1585 h 795"/>
                <a:gd name="T64" fmla="+- 0 7944 6889"/>
                <a:gd name="T65" fmla="*/ T64 w 3204"/>
                <a:gd name="T66" fmla="+- 0 1606 836"/>
                <a:gd name="T67" fmla="*/ 1606 h 795"/>
                <a:gd name="T68" fmla="+- 0 8155 6889"/>
                <a:gd name="T69" fmla="*/ T68 w 3204"/>
                <a:gd name="T70" fmla="+- 0 1621 836"/>
                <a:gd name="T71" fmla="*/ 1621 h 795"/>
                <a:gd name="T72" fmla="+- 0 8377 6889"/>
                <a:gd name="T73" fmla="*/ T72 w 3204"/>
                <a:gd name="T74" fmla="+- 0 1629 836"/>
                <a:gd name="T75" fmla="*/ 1629 h 795"/>
                <a:gd name="T76" fmla="+- 0 8606 6889"/>
                <a:gd name="T77" fmla="*/ T76 w 3204"/>
                <a:gd name="T78" fmla="+- 0 1629 836"/>
                <a:gd name="T79" fmla="*/ 1629 h 795"/>
                <a:gd name="T80" fmla="+- 0 8828 6889"/>
                <a:gd name="T81" fmla="*/ T80 w 3204"/>
                <a:gd name="T82" fmla="+- 0 1621 836"/>
                <a:gd name="T83" fmla="*/ 1621 h 795"/>
                <a:gd name="T84" fmla="+- 0 9039 6889"/>
                <a:gd name="T85" fmla="*/ T84 w 3204"/>
                <a:gd name="T86" fmla="+- 0 1606 836"/>
                <a:gd name="T87" fmla="*/ 1606 h 795"/>
                <a:gd name="T88" fmla="+- 0 9237 6889"/>
                <a:gd name="T89" fmla="*/ T88 w 3204"/>
                <a:gd name="T90" fmla="+- 0 1585 836"/>
                <a:gd name="T91" fmla="*/ 1585 h 795"/>
                <a:gd name="T92" fmla="+- 0 9420 6889"/>
                <a:gd name="T93" fmla="*/ T92 w 3204"/>
                <a:gd name="T94" fmla="+- 0 1557 836"/>
                <a:gd name="T95" fmla="*/ 1557 h 795"/>
                <a:gd name="T96" fmla="+- 0 9586 6889"/>
                <a:gd name="T97" fmla="*/ T96 w 3204"/>
                <a:gd name="T98" fmla="+- 0 1523 836"/>
                <a:gd name="T99" fmla="*/ 1523 h 795"/>
                <a:gd name="T100" fmla="+- 0 9732 6889"/>
                <a:gd name="T101" fmla="*/ T100 w 3204"/>
                <a:gd name="T102" fmla="+- 0 1484 836"/>
                <a:gd name="T103" fmla="*/ 1484 h 795"/>
                <a:gd name="T104" fmla="+- 0 9856 6889"/>
                <a:gd name="T105" fmla="*/ T104 w 3204"/>
                <a:gd name="T106" fmla="+- 0 1441 836"/>
                <a:gd name="T107" fmla="*/ 1441 h 795"/>
                <a:gd name="T108" fmla="+- 0 10031 6889"/>
                <a:gd name="T109" fmla="*/ T108 w 3204"/>
                <a:gd name="T110" fmla="+- 0 1343 836"/>
                <a:gd name="T111" fmla="*/ 1343 h 795"/>
                <a:gd name="T112" fmla="+- 0 10093 6889"/>
                <a:gd name="T113" fmla="*/ T112 w 3204"/>
                <a:gd name="T114" fmla="+- 0 1233 836"/>
                <a:gd name="T115" fmla="*/ 1233 h 795"/>
                <a:gd name="T116" fmla="+- 0 10058 6889"/>
                <a:gd name="T117" fmla="*/ T116 w 3204"/>
                <a:gd name="T118" fmla="+- 0 1149 836"/>
                <a:gd name="T119" fmla="*/ 1149 h 795"/>
                <a:gd name="T120" fmla="+- 0 9909 6889"/>
                <a:gd name="T121" fmla="*/ T120 w 3204"/>
                <a:gd name="T122" fmla="+- 0 1048 836"/>
                <a:gd name="T123" fmla="*/ 1048 h 795"/>
                <a:gd name="T124" fmla="+- 0 9732 6889"/>
                <a:gd name="T125" fmla="*/ T124 w 3204"/>
                <a:gd name="T126" fmla="+- 0 981 836"/>
                <a:gd name="T127" fmla="*/ 981 h 795"/>
                <a:gd name="T128" fmla="+- 0 9586 6889"/>
                <a:gd name="T129" fmla="*/ T128 w 3204"/>
                <a:gd name="T130" fmla="+- 0 943 836"/>
                <a:gd name="T131" fmla="*/ 943 h 795"/>
                <a:gd name="T132" fmla="+- 0 9420 6889"/>
                <a:gd name="T133" fmla="*/ T132 w 3204"/>
                <a:gd name="T134" fmla="+- 0 909 836"/>
                <a:gd name="T135" fmla="*/ 909 h 795"/>
                <a:gd name="T136" fmla="+- 0 9237 6889"/>
                <a:gd name="T137" fmla="*/ T136 w 3204"/>
                <a:gd name="T138" fmla="+- 0 881 836"/>
                <a:gd name="T139" fmla="*/ 881 h 795"/>
                <a:gd name="T140" fmla="+- 0 9039 6889"/>
                <a:gd name="T141" fmla="*/ T140 w 3204"/>
                <a:gd name="T142" fmla="+- 0 859 836"/>
                <a:gd name="T143" fmla="*/ 859 h 795"/>
                <a:gd name="T144" fmla="+- 0 8828 6889"/>
                <a:gd name="T145" fmla="*/ T144 w 3204"/>
                <a:gd name="T146" fmla="+- 0 844 836"/>
                <a:gd name="T147" fmla="*/ 844 h 795"/>
                <a:gd name="T148" fmla="+- 0 8606 6889"/>
                <a:gd name="T149" fmla="*/ T148 w 3204"/>
                <a:gd name="T150" fmla="+- 0 837 836"/>
                <a:gd name="T151" fmla="*/ 837 h 79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</a:cxnLst>
              <a:rect l="0" t="0" r="r" b="b"/>
              <a:pathLst>
                <a:path w="3204" h="795">
                  <a:moveTo>
                    <a:pt x="1602" y="0"/>
                  </a:moveTo>
                  <a:lnTo>
                    <a:pt x="1488" y="1"/>
                  </a:lnTo>
                  <a:lnTo>
                    <a:pt x="1376" y="4"/>
                  </a:lnTo>
                  <a:lnTo>
                    <a:pt x="1266" y="8"/>
                  </a:lnTo>
                  <a:lnTo>
                    <a:pt x="1159" y="15"/>
                  </a:lnTo>
                  <a:lnTo>
                    <a:pt x="1055" y="23"/>
                  </a:lnTo>
                  <a:lnTo>
                    <a:pt x="954" y="34"/>
                  </a:lnTo>
                  <a:lnTo>
                    <a:pt x="856" y="45"/>
                  </a:lnTo>
                  <a:lnTo>
                    <a:pt x="763" y="58"/>
                  </a:lnTo>
                  <a:lnTo>
                    <a:pt x="673" y="73"/>
                  </a:lnTo>
                  <a:lnTo>
                    <a:pt x="588" y="89"/>
                  </a:lnTo>
                  <a:lnTo>
                    <a:pt x="508" y="107"/>
                  </a:lnTo>
                  <a:lnTo>
                    <a:pt x="432" y="126"/>
                  </a:lnTo>
                  <a:lnTo>
                    <a:pt x="362" y="145"/>
                  </a:lnTo>
                  <a:lnTo>
                    <a:pt x="297" y="167"/>
                  </a:lnTo>
                  <a:lnTo>
                    <a:pt x="237" y="189"/>
                  </a:lnTo>
                  <a:lnTo>
                    <a:pt x="137" y="236"/>
                  </a:lnTo>
                  <a:lnTo>
                    <a:pt x="62" y="287"/>
                  </a:lnTo>
                  <a:lnTo>
                    <a:pt x="16" y="341"/>
                  </a:lnTo>
                  <a:lnTo>
                    <a:pt x="0" y="397"/>
                  </a:lnTo>
                  <a:lnTo>
                    <a:pt x="4" y="425"/>
                  </a:lnTo>
                  <a:lnTo>
                    <a:pt x="36" y="480"/>
                  </a:lnTo>
                  <a:lnTo>
                    <a:pt x="96" y="533"/>
                  </a:lnTo>
                  <a:lnTo>
                    <a:pt x="184" y="582"/>
                  </a:lnTo>
                  <a:lnTo>
                    <a:pt x="297" y="627"/>
                  </a:lnTo>
                  <a:lnTo>
                    <a:pt x="362" y="648"/>
                  </a:lnTo>
                  <a:lnTo>
                    <a:pt x="432" y="668"/>
                  </a:lnTo>
                  <a:lnTo>
                    <a:pt x="508" y="687"/>
                  </a:lnTo>
                  <a:lnTo>
                    <a:pt x="588" y="704"/>
                  </a:lnTo>
                  <a:lnTo>
                    <a:pt x="673" y="721"/>
                  </a:lnTo>
                  <a:lnTo>
                    <a:pt x="763" y="735"/>
                  </a:lnTo>
                  <a:lnTo>
                    <a:pt x="856" y="749"/>
                  </a:lnTo>
                  <a:lnTo>
                    <a:pt x="954" y="760"/>
                  </a:lnTo>
                  <a:lnTo>
                    <a:pt x="1055" y="770"/>
                  </a:lnTo>
                  <a:lnTo>
                    <a:pt x="1159" y="779"/>
                  </a:lnTo>
                  <a:lnTo>
                    <a:pt x="1266" y="785"/>
                  </a:lnTo>
                  <a:lnTo>
                    <a:pt x="1376" y="790"/>
                  </a:lnTo>
                  <a:lnTo>
                    <a:pt x="1488" y="793"/>
                  </a:lnTo>
                  <a:lnTo>
                    <a:pt x="1602" y="794"/>
                  </a:lnTo>
                  <a:lnTo>
                    <a:pt x="1717" y="793"/>
                  </a:lnTo>
                  <a:lnTo>
                    <a:pt x="1829" y="790"/>
                  </a:lnTo>
                  <a:lnTo>
                    <a:pt x="1939" y="785"/>
                  </a:lnTo>
                  <a:lnTo>
                    <a:pt x="2046" y="779"/>
                  </a:lnTo>
                  <a:lnTo>
                    <a:pt x="2150" y="770"/>
                  </a:lnTo>
                  <a:lnTo>
                    <a:pt x="2251" y="760"/>
                  </a:lnTo>
                  <a:lnTo>
                    <a:pt x="2348" y="749"/>
                  </a:lnTo>
                  <a:lnTo>
                    <a:pt x="2442" y="735"/>
                  </a:lnTo>
                  <a:lnTo>
                    <a:pt x="2531" y="721"/>
                  </a:lnTo>
                  <a:lnTo>
                    <a:pt x="2616" y="704"/>
                  </a:lnTo>
                  <a:lnTo>
                    <a:pt x="2697" y="687"/>
                  </a:lnTo>
                  <a:lnTo>
                    <a:pt x="2772" y="668"/>
                  </a:lnTo>
                  <a:lnTo>
                    <a:pt x="2843" y="648"/>
                  </a:lnTo>
                  <a:lnTo>
                    <a:pt x="2908" y="627"/>
                  </a:lnTo>
                  <a:lnTo>
                    <a:pt x="2967" y="605"/>
                  </a:lnTo>
                  <a:lnTo>
                    <a:pt x="3068" y="558"/>
                  </a:lnTo>
                  <a:lnTo>
                    <a:pt x="3142" y="507"/>
                  </a:lnTo>
                  <a:lnTo>
                    <a:pt x="3188" y="453"/>
                  </a:lnTo>
                  <a:lnTo>
                    <a:pt x="3204" y="397"/>
                  </a:lnTo>
                  <a:lnTo>
                    <a:pt x="3200" y="369"/>
                  </a:lnTo>
                  <a:lnTo>
                    <a:pt x="3169" y="313"/>
                  </a:lnTo>
                  <a:lnTo>
                    <a:pt x="3108" y="261"/>
                  </a:lnTo>
                  <a:lnTo>
                    <a:pt x="3020" y="212"/>
                  </a:lnTo>
                  <a:lnTo>
                    <a:pt x="2908" y="167"/>
                  </a:lnTo>
                  <a:lnTo>
                    <a:pt x="2843" y="145"/>
                  </a:lnTo>
                  <a:lnTo>
                    <a:pt x="2772" y="126"/>
                  </a:lnTo>
                  <a:lnTo>
                    <a:pt x="2697" y="107"/>
                  </a:lnTo>
                  <a:lnTo>
                    <a:pt x="2616" y="89"/>
                  </a:lnTo>
                  <a:lnTo>
                    <a:pt x="2531" y="73"/>
                  </a:lnTo>
                  <a:lnTo>
                    <a:pt x="2442" y="58"/>
                  </a:lnTo>
                  <a:lnTo>
                    <a:pt x="2348" y="45"/>
                  </a:lnTo>
                  <a:lnTo>
                    <a:pt x="2251" y="34"/>
                  </a:lnTo>
                  <a:lnTo>
                    <a:pt x="2150" y="23"/>
                  </a:lnTo>
                  <a:lnTo>
                    <a:pt x="2046" y="15"/>
                  </a:lnTo>
                  <a:lnTo>
                    <a:pt x="1939" y="8"/>
                  </a:lnTo>
                  <a:lnTo>
                    <a:pt x="1829" y="4"/>
                  </a:lnTo>
                  <a:lnTo>
                    <a:pt x="1717" y="1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62" name="Freeform 86">
              <a:extLst>
                <a:ext uri="{FF2B5EF4-FFF2-40B4-BE49-F238E27FC236}">
                  <a16:creationId xmlns="" xmlns:a16="http://schemas.microsoft.com/office/drawing/2014/main" id="{E597B32C-B50F-AD7E-6FA6-E25D834E4D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9" y="835"/>
              <a:ext cx="3204" cy="795"/>
            </a:xfrm>
            <a:custGeom>
              <a:avLst/>
              <a:gdLst>
                <a:gd name="T0" fmla="+- 0 6925 6889"/>
                <a:gd name="T1" fmla="*/ T0 w 3204"/>
                <a:gd name="T2" fmla="+- 0 1149 836"/>
                <a:gd name="T3" fmla="*/ 1149 h 795"/>
                <a:gd name="T4" fmla="+- 0 7073 6889"/>
                <a:gd name="T5" fmla="*/ T4 w 3204"/>
                <a:gd name="T6" fmla="+- 0 1048 836"/>
                <a:gd name="T7" fmla="*/ 1048 h 795"/>
                <a:gd name="T8" fmla="+- 0 7251 6889"/>
                <a:gd name="T9" fmla="*/ T8 w 3204"/>
                <a:gd name="T10" fmla="+- 0 981 836"/>
                <a:gd name="T11" fmla="*/ 981 h 795"/>
                <a:gd name="T12" fmla="+- 0 7397 6889"/>
                <a:gd name="T13" fmla="*/ T12 w 3204"/>
                <a:gd name="T14" fmla="+- 0 943 836"/>
                <a:gd name="T15" fmla="*/ 943 h 795"/>
                <a:gd name="T16" fmla="+- 0 7562 6889"/>
                <a:gd name="T17" fmla="*/ T16 w 3204"/>
                <a:gd name="T18" fmla="+- 0 909 836"/>
                <a:gd name="T19" fmla="*/ 909 h 795"/>
                <a:gd name="T20" fmla="+- 0 7745 6889"/>
                <a:gd name="T21" fmla="*/ T20 w 3204"/>
                <a:gd name="T22" fmla="+- 0 881 836"/>
                <a:gd name="T23" fmla="*/ 881 h 795"/>
                <a:gd name="T24" fmla="+- 0 7944 6889"/>
                <a:gd name="T25" fmla="*/ T24 w 3204"/>
                <a:gd name="T26" fmla="+- 0 859 836"/>
                <a:gd name="T27" fmla="*/ 859 h 795"/>
                <a:gd name="T28" fmla="+- 0 8155 6889"/>
                <a:gd name="T29" fmla="*/ T28 w 3204"/>
                <a:gd name="T30" fmla="+- 0 844 836"/>
                <a:gd name="T31" fmla="*/ 844 h 795"/>
                <a:gd name="T32" fmla="+- 0 8377 6889"/>
                <a:gd name="T33" fmla="*/ T32 w 3204"/>
                <a:gd name="T34" fmla="+- 0 837 836"/>
                <a:gd name="T35" fmla="*/ 837 h 795"/>
                <a:gd name="T36" fmla="+- 0 8606 6889"/>
                <a:gd name="T37" fmla="*/ T36 w 3204"/>
                <a:gd name="T38" fmla="+- 0 837 836"/>
                <a:gd name="T39" fmla="*/ 837 h 795"/>
                <a:gd name="T40" fmla="+- 0 8828 6889"/>
                <a:gd name="T41" fmla="*/ T40 w 3204"/>
                <a:gd name="T42" fmla="+- 0 844 836"/>
                <a:gd name="T43" fmla="*/ 844 h 795"/>
                <a:gd name="T44" fmla="+- 0 9039 6889"/>
                <a:gd name="T45" fmla="*/ T44 w 3204"/>
                <a:gd name="T46" fmla="+- 0 859 836"/>
                <a:gd name="T47" fmla="*/ 859 h 795"/>
                <a:gd name="T48" fmla="+- 0 9237 6889"/>
                <a:gd name="T49" fmla="*/ T48 w 3204"/>
                <a:gd name="T50" fmla="+- 0 881 836"/>
                <a:gd name="T51" fmla="*/ 881 h 795"/>
                <a:gd name="T52" fmla="+- 0 9420 6889"/>
                <a:gd name="T53" fmla="*/ T52 w 3204"/>
                <a:gd name="T54" fmla="+- 0 909 836"/>
                <a:gd name="T55" fmla="*/ 909 h 795"/>
                <a:gd name="T56" fmla="+- 0 9586 6889"/>
                <a:gd name="T57" fmla="*/ T56 w 3204"/>
                <a:gd name="T58" fmla="+- 0 943 836"/>
                <a:gd name="T59" fmla="*/ 943 h 795"/>
                <a:gd name="T60" fmla="+- 0 9732 6889"/>
                <a:gd name="T61" fmla="*/ T60 w 3204"/>
                <a:gd name="T62" fmla="+- 0 981 836"/>
                <a:gd name="T63" fmla="*/ 981 h 795"/>
                <a:gd name="T64" fmla="+- 0 9856 6889"/>
                <a:gd name="T65" fmla="*/ T64 w 3204"/>
                <a:gd name="T66" fmla="+- 0 1025 836"/>
                <a:gd name="T67" fmla="*/ 1025 h 795"/>
                <a:gd name="T68" fmla="+- 0 10031 6889"/>
                <a:gd name="T69" fmla="*/ T68 w 3204"/>
                <a:gd name="T70" fmla="+- 0 1123 836"/>
                <a:gd name="T71" fmla="*/ 1123 h 795"/>
                <a:gd name="T72" fmla="+- 0 10093 6889"/>
                <a:gd name="T73" fmla="*/ T72 w 3204"/>
                <a:gd name="T74" fmla="+- 0 1233 836"/>
                <a:gd name="T75" fmla="*/ 1233 h 795"/>
                <a:gd name="T76" fmla="+- 0 10058 6889"/>
                <a:gd name="T77" fmla="*/ T76 w 3204"/>
                <a:gd name="T78" fmla="+- 0 1316 836"/>
                <a:gd name="T79" fmla="*/ 1316 h 795"/>
                <a:gd name="T80" fmla="+- 0 9909 6889"/>
                <a:gd name="T81" fmla="*/ T80 w 3204"/>
                <a:gd name="T82" fmla="+- 0 1418 836"/>
                <a:gd name="T83" fmla="*/ 1418 h 795"/>
                <a:gd name="T84" fmla="+- 0 9732 6889"/>
                <a:gd name="T85" fmla="*/ T84 w 3204"/>
                <a:gd name="T86" fmla="+- 0 1484 836"/>
                <a:gd name="T87" fmla="*/ 1484 h 795"/>
                <a:gd name="T88" fmla="+- 0 9586 6889"/>
                <a:gd name="T89" fmla="*/ T88 w 3204"/>
                <a:gd name="T90" fmla="+- 0 1523 836"/>
                <a:gd name="T91" fmla="*/ 1523 h 795"/>
                <a:gd name="T92" fmla="+- 0 9420 6889"/>
                <a:gd name="T93" fmla="*/ T92 w 3204"/>
                <a:gd name="T94" fmla="+- 0 1557 836"/>
                <a:gd name="T95" fmla="*/ 1557 h 795"/>
                <a:gd name="T96" fmla="+- 0 9237 6889"/>
                <a:gd name="T97" fmla="*/ T96 w 3204"/>
                <a:gd name="T98" fmla="+- 0 1585 836"/>
                <a:gd name="T99" fmla="*/ 1585 h 795"/>
                <a:gd name="T100" fmla="+- 0 9039 6889"/>
                <a:gd name="T101" fmla="*/ T100 w 3204"/>
                <a:gd name="T102" fmla="+- 0 1606 836"/>
                <a:gd name="T103" fmla="*/ 1606 h 795"/>
                <a:gd name="T104" fmla="+- 0 8828 6889"/>
                <a:gd name="T105" fmla="*/ T104 w 3204"/>
                <a:gd name="T106" fmla="+- 0 1621 836"/>
                <a:gd name="T107" fmla="*/ 1621 h 795"/>
                <a:gd name="T108" fmla="+- 0 8606 6889"/>
                <a:gd name="T109" fmla="*/ T108 w 3204"/>
                <a:gd name="T110" fmla="+- 0 1629 836"/>
                <a:gd name="T111" fmla="*/ 1629 h 795"/>
                <a:gd name="T112" fmla="+- 0 8377 6889"/>
                <a:gd name="T113" fmla="*/ T112 w 3204"/>
                <a:gd name="T114" fmla="+- 0 1629 836"/>
                <a:gd name="T115" fmla="*/ 1629 h 795"/>
                <a:gd name="T116" fmla="+- 0 8155 6889"/>
                <a:gd name="T117" fmla="*/ T116 w 3204"/>
                <a:gd name="T118" fmla="+- 0 1621 836"/>
                <a:gd name="T119" fmla="*/ 1621 h 795"/>
                <a:gd name="T120" fmla="+- 0 7944 6889"/>
                <a:gd name="T121" fmla="*/ T120 w 3204"/>
                <a:gd name="T122" fmla="+- 0 1606 836"/>
                <a:gd name="T123" fmla="*/ 1606 h 795"/>
                <a:gd name="T124" fmla="+- 0 7745 6889"/>
                <a:gd name="T125" fmla="*/ T124 w 3204"/>
                <a:gd name="T126" fmla="+- 0 1585 836"/>
                <a:gd name="T127" fmla="*/ 1585 h 795"/>
                <a:gd name="T128" fmla="+- 0 7562 6889"/>
                <a:gd name="T129" fmla="*/ T128 w 3204"/>
                <a:gd name="T130" fmla="+- 0 1557 836"/>
                <a:gd name="T131" fmla="*/ 1557 h 795"/>
                <a:gd name="T132" fmla="+- 0 7397 6889"/>
                <a:gd name="T133" fmla="*/ T132 w 3204"/>
                <a:gd name="T134" fmla="+- 0 1523 836"/>
                <a:gd name="T135" fmla="*/ 1523 h 795"/>
                <a:gd name="T136" fmla="+- 0 7251 6889"/>
                <a:gd name="T137" fmla="*/ T136 w 3204"/>
                <a:gd name="T138" fmla="+- 0 1484 836"/>
                <a:gd name="T139" fmla="*/ 1484 h 795"/>
                <a:gd name="T140" fmla="+- 0 7126 6889"/>
                <a:gd name="T141" fmla="*/ T140 w 3204"/>
                <a:gd name="T142" fmla="+- 0 1441 836"/>
                <a:gd name="T143" fmla="*/ 1441 h 795"/>
                <a:gd name="T144" fmla="+- 0 6951 6889"/>
                <a:gd name="T145" fmla="*/ T144 w 3204"/>
                <a:gd name="T146" fmla="+- 0 1343 836"/>
                <a:gd name="T147" fmla="*/ 1343 h 795"/>
                <a:gd name="T148" fmla="+- 0 6889 6889"/>
                <a:gd name="T149" fmla="*/ T148 w 3204"/>
                <a:gd name="T150" fmla="+- 0 1233 836"/>
                <a:gd name="T151" fmla="*/ 1233 h 79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</a:cxnLst>
              <a:rect l="0" t="0" r="r" b="b"/>
              <a:pathLst>
                <a:path w="3204" h="795">
                  <a:moveTo>
                    <a:pt x="0" y="397"/>
                  </a:moveTo>
                  <a:lnTo>
                    <a:pt x="36" y="313"/>
                  </a:lnTo>
                  <a:lnTo>
                    <a:pt x="96" y="261"/>
                  </a:lnTo>
                  <a:lnTo>
                    <a:pt x="184" y="212"/>
                  </a:lnTo>
                  <a:lnTo>
                    <a:pt x="297" y="167"/>
                  </a:lnTo>
                  <a:lnTo>
                    <a:pt x="362" y="145"/>
                  </a:lnTo>
                  <a:lnTo>
                    <a:pt x="432" y="126"/>
                  </a:lnTo>
                  <a:lnTo>
                    <a:pt x="508" y="107"/>
                  </a:lnTo>
                  <a:lnTo>
                    <a:pt x="588" y="89"/>
                  </a:lnTo>
                  <a:lnTo>
                    <a:pt x="673" y="73"/>
                  </a:lnTo>
                  <a:lnTo>
                    <a:pt x="763" y="58"/>
                  </a:lnTo>
                  <a:lnTo>
                    <a:pt x="856" y="45"/>
                  </a:lnTo>
                  <a:lnTo>
                    <a:pt x="954" y="34"/>
                  </a:lnTo>
                  <a:lnTo>
                    <a:pt x="1055" y="23"/>
                  </a:lnTo>
                  <a:lnTo>
                    <a:pt x="1159" y="15"/>
                  </a:lnTo>
                  <a:lnTo>
                    <a:pt x="1266" y="8"/>
                  </a:lnTo>
                  <a:lnTo>
                    <a:pt x="1376" y="4"/>
                  </a:lnTo>
                  <a:lnTo>
                    <a:pt x="1488" y="1"/>
                  </a:lnTo>
                  <a:lnTo>
                    <a:pt x="1602" y="0"/>
                  </a:lnTo>
                  <a:lnTo>
                    <a:pt x="1717" y="1"/>
                  </a:lnTo>
                  <a:lnTo>
                    <a:pt x="1829" y="4"/>
                  </a:lnTo>
                  <a:lnTo>
                    <a:pt x="1939" y="8"/>
                  </a:lnTo>
                  <a:lnTo>
                    <a:pt x="2046" y="15"/>
                  </a:lnTo>
                  <a:lnTo>
                    <a:pt x="2150" y="23"/>
                  </a:lnTo>
                  <a:lnTo>
                    <a:pt x="2251" y="34"/>
                  </a:lnTo>
                  <a:lnTo>
                    <a:pt x="2348" y="45"/>
                  </a:lnTo>
                  <a:lnTo>
                    <a:pt x="2442" y="58"/>
                  </a:lnTo>
                  <a:lnTo>
                    <a:pt x="2531" y="73"/>
                  </a:lnTo>
                  <a:lnTo>
                    <a:pt x="2616" y="89"/>
                  </a:lnTo>
                  <a:lnTo>
                    <a:pt x="2697" y="107"/>
                  </a:lnTo>
                  <a:lnTo>
                    <a:pt x="2772" y="126"/>
                  </a:lnTo>
                  <a:lnTo>
                    <a:pt x="2843" y="145"/>
                  </a:lnTo>
                  <a:lnTo>
                    <a:pt x="2908" y="167"/>
                  </a:lnTo>
                  <a:lnTo>
                    <a:pt x="2967" y="189"/>
                  </a:lnTo>
                  <a:lnTo>
                    <a:pt x="3068" y="236"/>
                  </a:lnTo>
                  <a:lnTo>
                    <a:pt x="3142" y="287"/>
                  </a:lnTo>
                  <a:lnTo>
                    <a:pt x="3188" y="341"/>
                  </a:lnTo>
                  <a:lnTo>
                    <a:pt x="3204" y="397"/>
                  </a:lnTo>
                  <a:lnTo>
                    <a:pt x="3200" y="425"/>
                  </a:lnTo>
                  <a:lnTo>
                    <a:pt x="3169" y="480"/>
                  </a:lnTo>
                  <a:lnTo>
                    <a:pt x="3108" y="533"/>
                  </a:lnTo>
                  <a:lnTo>
                    <a:pt x="3020" y="582"/>
                  </a:lnTo>
                  <a:lnTo>
                    <a:pt x="2908" y="627"/>
                  </a:lnTo>
                  <a:lnTo>
                    <a:pt x="2843" y="648"/>
                  </a:lnTo>
                  <a:lnTo>
                    <a:pt x="2772" y="668"/>
                  </a:lnTo>
                  <a:lnTo>
                    <a:pt x="2697" y="687"/>
                  </a:lnTo>
                  <a:lnTo>
                    <a:pt x="2616" y="704"/>
                  </a:lnTo>
                  <a:lnTo>
                    <a:pt x="2531" y="721"/>
                  </a:lnTo>
                  <a:lnTo>
                    <a:pt x="2442" y="735"/>
                  </a:lnTo>
                  <a:lnTo>
                    <a:pt x="2348" y="749"/>
                  </a:lnTo>
                  <a:lnTo>
                    <a:pt x="2251" y="760"/>
                  </a:lnTo>
                  <a:lnTo>
                    <a:pt x="2150" y="770"/>
                  </a:lnTo>
                  <a:lnTo>
                    <a:pt x="2046" y="779"/>
                  </a:lnTo>
                  <a:lnTo>
                    <a:pt x="1939" y="785"/>
                  </a:lnTo>
                  <a:lnTo>
                    <a:pt x="1829" y="790"/>
                  </a:lnTo>
                  <a:lnTo>
                    <a:pt x="1717" y="793"/>
                  </a:lnTo>
                  <a:lnTo>
                    <a:pt x="1602" y="794"/>
                  </a:lnTo>
                  <a:lnTo>
                    <a:pt x="1488" y="793"/>
                  </a:lnTo>
                  <a:lnTo>
                    <a:pt x="1376" y="790"/>
                  </a:lnTo>
                  <a:lnTo>
                    <a:pt x="1266" y="785"/>
                  </a:lnTo>
                  <a:lnTo>
                    <a:pt x="1159" y="779"/>
                  </a:lnTo>
                  <a:lnTo>
                    <a:pt x="1055" y="770"/>
                  </a:lnTo>
                  <a:lnTo>
                    <a:pt x="954" y="760"/>
                  </a:lnTo>
                  <a:lnTo>
                    <a:pt x="856" y="749"/>
                  </a:lnTo>
                  <a:lnTo>
                    <a:pt x="763" y="735"/>
                  </a:lnTo>
                  <a:lnTo>
                    <a:pt x="673" y="721"/>
                  </a:lnTo>
                  <a:lnTo>
                    <a:pt x="588" y="704"/>
                  </a:lnTo>
                  <a:lnTo>
                    <a:pt x="508" y="687"/>
                  </a:lnTo>
                  <a:lnTo>
                    <a:pt x="432" y="668"/>
                  </a:lnTo>
                  <a:lnTo>
                    <a:pt x="362" y="648"/>
                  </a:lnTo>
                  <a:lnTo>
                    <a:pt x="297" y="627"/>
                  </a:lnTo>
                  <a:lnTo>
                    <a:pt x="237" y="605"/>
                  </a:lnTo>
                  <a:lnTo>
                    <a:pt x="137" y="558"/>
                  </a:lnTo>
                  <a:lnTo>
                    <a:pt x="62" y="507"/>
                  </a:lnTo>
                  <a:lnTo>
                    <a:pt x="16" y="453"/>
                  </a:lnTo>
                  <a:lnTo>
                    <a:pt x="0" y="397"/>
                  </a:lnTo>
                  <a:close/>
                </a:path>
              </a:pathLst>
            </a:custGeom>
            <a:noFill/>
            <a:ln w="25908">
              <a:solidFill>
                <a:srgbClr val="8EB4E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63" name="AutoShape 85">
              <a:extLst>
                <a:ext uri="{FF2B5EF4-FFF2-40B4-BE49-F238E27FC236}">
                  <a16:creationId xmlns="" xmlns:a16="http://schemas.microsoft.com/office/drawing/2014/main" id="{8801356F-4517-9A4E-6EA6-27D996B87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0" y="380"/>
              <a:ext cx="3353" cy="454"/>
            </a:xfrm>
            <a:custGeom>
              <a:avLst/>
              <a:gdLst>
                <a:gd name="T0" fmla="+- 0 5383 5220"/>
                <a:gd name="T1" fmla="*/ T0 w 3353"/>
                <a:gd name="T2" fmla="+- 0 695 381"/>
                <a:gd name="T3" fmla="*/ 695 h 454"/>
                <a:gd name="T4" fmla="+- 0 5381 5220"/>
                <a:gd name="T5" fmla="*/ T4 w 3353"/>
                <a:gd name="T6" fmla="+- 0 689 381"/>
                <a:gd name="T7" fmla="*/ 689 h 454"/>
                <a:gd name="T8" fmla="+- 0 5372 5220"/>
                <a:gd name="T9" fmla="*/ T8 w 3353"/>
                <a:gd name="T10" fmla="+- 0 683 381"/>
                <a:gd name="T11" fmla="*/ 683 h 454"/>
                <a:gd name="T12" fmla="+- 0 5366 5220"/>
                <a:gd name="T13" fmla="*/ T12 w 3353"/>
                <a:gd name="T14" fmla="+- 0 685 381"/>
                <a:gd name="T15" fmla="*/ 685 h 454"/>
                <a:gd name="T16" fmla="+- 0 5312 5220"/>
                <a:gd name="T17" fmla="*/ T16 w 3353"/>
                <a:gd name="T18" fmla="+- 0 778 381"/>
                <a:gd name="T19" fmla="*/ 778 h 454"/>
                <a:gd name="T20" fmla="+- 0 5312 5220"/>
                <a:gd name="T21" fmla="*/ T20 w 3353"/>
                <a:gd name="T22" fmla="+- 0 381 381"/>
                <a:gd name="T23" fmla="*/ 381 h 454"/>
                <a:gd name="T24" fmla="+- 0 5292 5220"/>
                <a:gd name="T25" fmla="*/ T24 w 3353"/>
                <a:gd name="T26" fmla="+- 0 381 381"/>
                <a:gd name="T27" fmla="*/ 381 h 454"/>
                <a:gd name="T28" fmla="+- 0 5292 5220"/>
                <a:gd name="T29" fmla="*/ T28 w 3353"/>
                <a:gd name="T30" fmla="+- 0 778 381"/>
                <a:gd name="T31" fmla="*/ 778 h 454"/>
                <a:gd name="T32" fmla="+- 0 5237 5220"/>
                <a:gd name="T33" fmla="*/ T32 w 3353"/>
                <a:gd name="T34" fmla="+- 0 685 381"/>
                <a:gd name="T35" fmla="*/ 685 h 454"/>
                <a:gd name="T36" fmla="+- 0 5231 5220"/>
                <a:gd name="T37" fmla="*/ T36 w 3353"/>
                <a:gd name="T38" fmla="+- 0 683 381"/>
                <a:gd name="T39" fmla="*/ 683 h 454"/>
                <a:gd name="T40" fmla="+- 0 5222 5220"/>
                <a:gd name="T41" fmla="*/ T40 w 3353"/>
                <a:gd name="T42" fmla="+- 0 689 381"/>
                <a:gd name="T43" fmla="*/ 689 h 454"/>
                <a:gd name="T44" fmla="+- 0 5220 5220"/>
                <a:gd name="T45" fmla="*/ T44 w 3353"/>
                <a:gd name="T46" fmla="+- 0 695 381"/>
                <a:gd name="T47" fmla="*/ 695 h 454"/>
                <a:gd name="T48" fmla="+- 0 5302 5220"/>
                <a:gd name="T49" fmla="*/ T48 w 3353"/>
                <a:gd name="T50" fmla="+- 0 834 381"/>
                <a:gd name="T51" fmla="*/ 834 h 454"/>
                <a:gd name="T52" fmla="+- 0 5313 5220"/>
                <a:gd name="T53" fmla="*/ T52 w 3353"/>
                <a:gd name="T54" fmla="+- 0 815 381"/>
                <a:gd name="T55" fmla="*/ 815 h 454"/>
                <a:gd name="T56" fmla="+- 0 5383 5220"/>
                <a:gd name="T57" fmla="*/ T56 w 3353"/>
                <a:gd name="T58" fmla="+- 0 695 381"/>
                <a:gd name="T59" fmla="*/ 695 h 454"/>
                <a:gd name="T60" fmla="+- 0 8573 5220"/>
                <a:gd name="T61" fmla="*/ T60 w 3353"/>
                <a:gd name="T62" fmla="+- 0 695 381"/>
                <a:gd name="T63" fmla="*/ 695 h 454"/>
                <a:gd name="T64" fmla="+- 0 8571 5220"/>
                <a:gd name="T65" fmla="*/ T64 w 3353"/>
                <a:gd name="T66" fmla="+- 0 689 381"/>
                <a:gd name="T67" fmla="*/ 689 h 454"/>
                <a:gd name="T68" fmla="+- 0 8561 5220"/>
                <a:gd name="T69" fmla="*/ T68 w 3353"/>
                <a:gd name="T70" fmla="+- 0 683 381"/>
                <a:gd name="T71" fmla="*/ 683 h 454"/>
                <a:gd name="T72" fmla="+- 0 8555 5220"/>
                <a:gd name="T73" fmla="*/ T72 w 3353"/>
                <a:gd name="T74" fmla="+- 0 685 381"/>
                <a:gd name="T75" fmla="*/ 685 h 454"/>
                <a:gd name="T76" fmla="+- 0 8501 5220"/>
                <a:gd name="T77" fmla="*/ T76 w 3353"/>
                <a:gd name="T78" fmla="+- 0 778 381"/>
                <a:gd name="T79" fmla="*/ 778 h 454"/>
                <a:gd name="T80" fmla="+- 0 8501 5220"/>
                <a:gd name="T81" fmla="*/ T80 w 3353"/>
                <a:gd name="T82" fmla="+- 0 381 381"/>
                <a:gd name="T83" fmla="*/ 381 h 454"/>
                <a:gd name="T84" fmla="+- 0 8481 5220"/>
                <a:gd name="T85" fmla="*/ T84 w 3353"/>
                <a:gd name="T86" fmla="+- 0 381 381"/>
                <a:gd name="T87" fmla="*/ 381 h 454"/>
                <a:gd name="T88" fmla="+- 0 8481 5220"/>
                <a:gd name="T89" fmla="*/ T88 w 3353"/>
                <a:gd name="T90" fmla="+- 0 778 381"/>
                <a:gd name="T91" fmla="*/ 778 h 454"/>
                <a:gd name="T92" fmla="+- 0 8427 5220"/>
                <a:gd name="T93" fmla="*/ T92 w 3353"/>
                <a:gd name="T94" fmla="+- 0 685 381"/>
                <a:gd name="T95" fmla="*/ 685 h 454"/>
                <a:gd name="T96" fmla="+- 0 8421 5220"/>
                <a:gd name="T97" fmla="*/ T96 w 3353"/>
                <a:gd name="T98" fmla="+- 0 683 381"/>
                <a:gd name="T99" fmla="*/ 683 h 454"/>
                <a:gd name="T100" fmla="+- 0 8411 5220"/>
                <a:gd name="T101" fmla="*/ T100 w 3353"/>
                <a:gd name="T102" fmla="+- 0 689 381"/>
                <a:gd name="T103" fmla="*/ 689 h 454"/>
                <a:gd name="T104" fmla="+- 0 8410 5220"/>
                <a:gd name="T105" fmla="*/ T104 w 3353"/>
                <a:gd name="T106" fmla="+- 0 695 381"/>
                <a:gd name="T107" fmla="*/ 695 h 454"/>
                <a:gd name="T108" fmla="+- 0 8491 5220"/>
                <a:gd name="T109" fmla="*/ T108 w 3353"/>
                <a:gd name="T110" fmla="+- 0 834 381"/>
                <a:gd name="T111" fmla="*/ 834 h 454"/>
                <a:gd name="T112" fmla="+- 0 8503 5220"/>
                <a:gd name="T113" fmla="*/ T112 w 3353"/>
                <a:gd name="T114" fmla="+- 0 815 381"/>
                <a:gd name="T115" fmla="*/ 815 h 454"/>
                <a:gd name="T116" fmla="+- 0 8573 5220"/>
                <a:gd name="T117" fmla="*/ T116 w 3353"/>
                <a:gd name="T118" fmla="+- 0 695 381"/>
                <a:gd name="T119" fmla="*/ 695 h 45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</a:cxnLst>
              <a:rect l="0" t="0" r="r" b="b"/>
              <a:pathLst>
                <a:path w="3353" h="454">
                  <a:moveTo>
                    <a:pt x="163" y="314"/>
                  </a:moveTo>
                  <a:lnTo>
                    <a:pt x="161" y="308"/>
                  </a:lnTo>
                  <a:lnTo>
                    <a:pt x="152" y="302"/>
                  </a:lnTo>
                  <a:lnTo>
                    <a:pt x="146" y="304"/>
                  </a:lnTo>
                  <a:lnTo>
                    <a:pt x="92" y="397"/>
                  </a:lnTo>
                  <a:lnTo>
                    <a:pt x="92" y="0"/>
                  </a:lnTo>
                  <a:lnTo>
                    <a:pt x="72" y="0"/>
                  </a:lnTo>
                  <a:lnTo>
                    <a:pt x="72" y="397"/>
                  </a:lnTo>
                  <a:lnTo>
                    <a:pt x="17" y="304"/>
                  </a:lnTo>
                  <a:lnTo>
                    <a:pt x="11" y="302"/>
                  </a:lnTo>
                  <a:lnTo>
                    <a:pt x="2" y="308"/>
                  </a:lnTo>
                  <a:lnTo>
                    <a:pt x="0" y="314"/>
                  </a:lnTo>
                  <a:lnTo>
                    <a:pt x="82" y="453"/>
                  </a:lnTo>
                  <a:lnTo>
                    <a:pt x="93" y="434"/>
                  </a:lnTo>
                  <a:lnTo>
                    <a:pt x="163" y="314"/>
                  </a:lnTo>
                  <a:close/>
                  <a:moveTo>
                    <a:pt x="3353" y="314"/>
                  </a:moveTo>
                  <a:lnTo>
                    <a:pt x="3351" y="308"/>
                  </a:lnTo>
                  <a:lnTo>
                    <a:pt x="3341" y="302"/>
                  </a:lnTo>
                  <a:lnTo>
                    <a:pt x="3335" y="304"/>
                  </a:lnTo>
                  <a:lnTo>
                    <a:pt x="3281" y="397"/>
                  </a:lnTo>
                  <a:lnTo>
                    <a:pt x="3281" y="0"/>
                  </a:lnTo>
                  <a:lnTo>
                    <a:pt x="3261" y="0"/>
                  </a:lnTo>
                  <a:lnTo>
                    <a:pt x="3261" y="397"/>
                  </a:lnTo>
                  <a:lnTo>
                    <a:pt x="3207" y="304"/>
                  </a:lnTo>
                  <a:lnTo>
                    <a:pt x="3201" y="302"/>
                  </a:lnTo>
                  <a:lnTo>
                    <a:pt x="3191" y="308"/>
                  </a:lnTo>
                  <a:lnTo>
                    <a:pt x="3190" y="314"/>
                  </a:lnTo>
                  <a:lnTo>
                    <a:pt x="3271" y="453"/>
                  </a:lnTo>
                  <a:lnTo>
                    <a:pt x="3283" y="434"/>
                  </a:lnTo>
                  <a:lnTo>
                    <a:pt x="3353" y="314"/>
                  </a:lnTo>
                  <a:close/>
                </a:path>
              </a:pathLst>
            </a:custGeom>
            <a:solidFill>
              <a:srgbClr val="497D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64" name="Freeform 84">
              <a:extLst>
                <a:ext uri="{FF2B5EF4-FFF2-40B4-BE49-F238E27FC236}">
                  <a16:creationId xmlns="" xmlns:a16="http://schemas.microsoft.com/office/drawing/2014/main" id="{FB50AF8E-63F2-0A6F-ABC2-8EB15ED60C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63" y="835"/>
              <a:ext cx="3005" cy="795"/>
            </a:xfrm>
            <a:custGeom>
              <a:avLst/>
              <a:gdLst>
                <a:gd name="T0" fmla="+- 0 11654 10264"/>
                <a:gd name="T1" fmla="*/ T0 w 3005"/>
                <a:gd name="T2" fmla="+- 0 837 836"/>
                <a:gd name="T3" fmla="*/ 837 h 795"/>
                <a:gd name="T4" fmla="+- 0 11437 10264"/>
                <a:gd name="T5" fmla="*/ T4 w 3005"/>
                <a:gd name="T6" fmla="+- 0 845 836"/>
                <a:gd name="T7" fmla="*/ 845 h 795"/>
                <a:gd name="T8" fmla="+- 0 11231 10264"/>
                <a:gd name="T9" fmla="*/ T8 w 3005"/>
                <a:gd name="T10" fmla="+- 0 862 836"/>
                <a:gd name="T11" fmla="*/ 862 h 795"/>
                <a:gd name="T12" fmla="+- 0 11038 10264"/>
                <a:gd name="T13" fmla="*/ T12 w 3005"/>
                <a:gd name="T14" fmla="+- 0 885 836"/>
                <a:gd name="T15" fmla="*/ 885 h 795"/>
                <a:gd name="T16" fmla="+- 0 10862 10264"/>
                <a:gd name="T17" fmla="*/ T16 w 3005"/>
                <a:gd name="T18" fmla="+- 0 916 836"/>
                <a:gd name="T19" fmla="*/ 916 h 795"/>
                <a:gd name="T20" fmla="+- 0 10704 10264"/>
                <a:gd name="T21" fmla="*/ T20 w 3005"/>
                <a:gd name="T22" fmla="+- 0 952 836"/>
                <a:gd name="T23" fmla="*/ 952 h 795"/>
                <a:gd name="T24" fmla="+- 0 10566 10264"/>
                <a:gd name="T25" fmla="*/ T24 w 3005"/>
                <a:gd name="T26" fmla="+- 0 994 836"/>
                <a:gd name="T27" fmla="*/ 994 h 795"/>
                <a:gd name="T28" fmla="+- 0 10403 10264"/>
                <a:gd name="T29" fmla="*/ T28 w 3005"/>
                <a:gd name="T30" fmla="+- 0 1065 836"/>
                <a:gd name="T31" fmla="*/ 1065 h 795"/>
                <a:gd name="T32" fmla="+- 0 10280 10264"/>
                <a:gd name="T33" fmla="*/ T32 w 3005"/>
                <a:gd name="T34" fmla="+- 0 1174 836"/>
                <a:gd name="T35" fmla="*/ 1174 h 795"/>
                <a:gd name="T36" fmla="+- 0 10268 10264"/>
                <a:gd name="T37" fmla="*/ T36 w 3005"/>
                <a:gd name="T38" fmla="+- 0 1263 836"/>
                <a:gd name="T39" fmla="*/ 1263 h 795"/>
                <a:gd name="T40" fmla="+- 0 10362 10264"/>
                <a:gd name="T41" fmla="*/ T40 w 3005"/>
                <a:gd name="T42" fmla="+- 0 1374 836"/>
                <a:gd name="T43" fmla="*/ 1374 h 795"/>
                <a:gd name="T44" fmla="+- 0 10566 10264"/>
                <a:gd name="T45" fmla="*/ T44 w 3005"/>
                <a:gd name="T46" fmla="+- 0 1472 836"/>
                <a:gd name="T47" fmla="*/ 1472 h 795"/>
                <a:gd name="T48" fmla="+- 0 10704 10264"/>
                <a:gd name="T49" fmla="*/ T48 w 3005"/>
                <a:gd name="T50" fmla="+- 0 1514 836"/>
                <a:gd name="T51" fmla="*/ 1514 h 795"/>
                <a:gd name="T52" fmla="+- 0 10862 10264"/>
                <a:gd name="T53" fmla="*/ T52 w 3005"/>
                <a:gd name="T54" fmla="+- 0 1550 836"/>
                <a:gd name="T55" fmla="*/ 1550 h 795"/>
                <a:gd name="T56" fmla="+- 0 11038 10264"/>
                <a:gd name="T57" fmla="*/ T56 w 3005"/>
                <a:gd name="T58" fmla="+- 0 1580 836"/>
                <a:gd name="T59" fmla="*/ 1580 h 795"/>
                <a:gd name="T60" fmla="+- 0 11231 10264"/>
                <a:gd name="T61" fmla="*/ T60 w 3005"/>
                <a:gd name="T62" fmla="+- 0 1604 836"/>
                <a:gd name="T63" fmla="*/ 1604 h 795"/>
                <a:gd name="T64" fmla="+- 0 11437 10264"/>
                <a:gd name="T65" fmla="*/ T64 w 3005"/>
                <a:gd name="T66" fmla="+- 0 1621 836"/>
                <a:gd name="T67" fmla="*/ 1621 h 795"/>
                <a:gd name="T68" fmla="+- 0 11654 10264"/>
                <a:gd name="T69" fmla="*/ T68 w 3005"/>
                <a:gd name="T70" fmla="+- 0 1629 836"/>
                <a:gd name="T71" fmla="*/ 1629 h 795"/>
                <a:gd name="T72" fmla="+- 0 11878 10264"/>
                <a:gd name="T73" fmla="*/ T72 w 3005"/>
                <a:gd name="T74" fmla="+- 0 1629 836"/>
                <a:gd name="T75" fmla="*/ 1629 h 795"/>
                <a:gd name="T76" fmla="+- 0 12095 10264"/>
                <a:gd name="T77" fmla="*/ T76 w 3005"/>
                <a:gd name="T78" fmla="+- 0 1621 836"/>
                <a:gd name="T79" fmla="*/ 1621 h 795"/>
                <a:gd name="T80" fmla="+- 0 12301 10264"/>
                <a:gd name="T81" fmla="*/ T80 w 3005"/>
                <a:gd name="T82" fmla="+- 0 1604 836"/>
                <a:gd name="T83" fmla="*/ 1604 h 795"/>
                <a:gd name="T84" fmla="+- 0 12494 10264"/>
                <a:gd name="T85" fmla="*/ T84 w 3005"/>
                <a:gd name="T86" fmla="+- 0 1580 836"/>
                <a:gd name="T87" fmla="*/ 1580 h 795"/>
                <a:gd name="T88" fmla="+- 0 12670 10264"/>
                <a:gd name="T89" fmla="*/ T88 w 3005"/>
                <a:gd name="T90" fmla="+- 0 1550 836"/>
                <a:gd name="T91" fmla="*/ 1550 h 795"/>
                <a:gd name="T92" fmla="+- 0 12828 10264"/>
                <a:gd name="T93" fmla="*/ T92 w 3005"/>
                <a:gd name="T94" fmla="+- 0 1514 836"/>
                <a:gd name="T95" fmla="*/ 1514 h 795"/>
                <a:gd name="T96" fmla="+- 0 12966 10264"/>
                <a:gd name="T97" fmla="*/ T96 w 3005"/>
                <a:gd name="T98" fmla="+- 0 1472 836"/>
                <a:gd name="T99" fmla="*/ 1472 h 795"/>
                <a:gd name="T100" fmla="+- 0 13129 10264"/>
                <a:gd name="T101" fmla="*/ T100 w 3005"/>
                <a:gd name="T102" fmla="+- 0 1400 836"/>
                <a:gd name="T103" fmla="*/ 1400 h 795"/>
                <a:gd name="T104" fmla="+- 0 13252 10264"/>
                <a:gd name="T105" fmla="*/ T104 w 3005"/>
                <a:gd name="T106" fmla="+- 0 1292 836"/>
                <a:gd name="T107" fmla="*/ 1292 h 795"/>
                <a:gd name="T108" fmla="+- 0 13264 10264"/>
                <a:gd name="T109" fmla="*/ T108 w 3005"/>
                <a:gd name="T110" fmla="+- 0 1203 836"/>
                <a:gd name="T111" fmla="*/ 1203 h 795"/>
                <a:gd name="T112" fmla="+- 0 13170 10264"/>
                <a:gd name="T113" fmla="*/ T112 w 3005"/>
                <a:gd name="T114" fmla="+- 0 1091 836"/>
                <a:gd name="T115" fmla="*/ 1091 h 795"/>
                <a:gd name="T116" fmla="+- 0 12966 10264"/>
                <a:gd name="T117" fmla="*/ T116 w 3005"/>
                <a:gd name="T118" fmla="+- 0 994 836"/>
                <a:gd name="T119" fmla="*/ 994 h 795"/>
                <a:gd name="T120" fmla="+- 0 12828 10264"/>
                <a:gd name="T121" fmla="*/ T120 w 3005"/>
                <a:gd name="T122" fmla="+- 0 952 836"/>
                <a:gd name="T123" fmla="*/ 952 h 795"/>
                <a:gd name="T124" fmla="+- 0 12670 10264"/>
                <a:gd name="T125" fmla="*/ T124 w 3005"/>
                <a:gd name="T126" fmla="+- 0 916 836"/>
                <a:gd name="T127" fmla="*/ 916 h 795"/>
                <a:gd name="T128" fmla="+- 0 12494 10264"/>
                <a:gd name="T129" fmla="*/ T128 w 3005"/>
                <a:gd name="T130" fmla="+- 0 885 836"/>
                <a:gd name="T131" fmla="*/ 885 h 795"/>
                <a:gd name="T132" fmla="+- 0 12301 10264"/>
                <a:gd name="T133" fmla="*/ T132 w 3005"/>
                <a:gd name="T134" fmla="+- 0 862 836"/>
                <a:gd name="T135" fmla="*/ 862 h 795"/>
                <a:gd name="T136" fmla="+- 0 12095 10264"/>
                <a:gd name="T137" fmla="*/ T136 w 3005"/>
                <a:gd name="T138" fmla="+- 0 845 836"/>
                <a:gd name="T139" fmla="*/ 845 h 795"/>
                <a:gd name="T140" fmla="+- 0 11878 10264"/>
                <a:gd name="T141" fmla="*/ T140 w 3005"/>
                <a:gd name="T142" fmla="+- 0 837 836"/>
                <a:gd name="T143" fmla="*/ 837 h 79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</a:cxnLst>
              <a:rect l="0" t="0" r="r" b="b"/>
              <a:pathLst>
                <a:path w="3005" h="795">
                  <a:moveTo>
                    <a:pt x="1502" y="0"/>
                  </a:moveTo>
                  <a:lnTo>
                    <a:pt x="1390" y="1"/>
                  </a:lnTo>
                  <a:lnTo>
                    <a:pt x="1280" y="4"/>
                  </a:lnTo>
                  <a:lnTo>
                    <a:pt x="1173" y="9"/>
                  </a:lnTo>
                  <a:lnTo>
                    <a:pt x="1068" y="17"/>
                  </a:lnTo>
                  <a:lnTo>
                    <a:pt x="967" y="26"/>
                  </a:lnTo>
                  <a:lnTo>
                    <a:pt x="869" y="37"/>
                  </a:lnTo>
                  <a:lnTo>
                    <a:pt x="774" y="49"/>
                  </a:lnTo>
                  <a:lnTo>
                    <a:pt x="684" y="64"/>
                  </a:lnTo>
                  <a:lnTo>
                    <a:pt x="598" y="80"/>
                  </a:lnTo>
                  <a:lnTo>
                    <a:pt x="516" y="97"/>
                  </a:lnTo>
                  <a:lnTo>
                    <a:pt x="440" y="116"/>
                  </a:lnTo>
                  <a:lnTo>
                    <a:pt x="368" y="136"/>
                  </a:lnTo>
                  <a:lnTo>
                    <a:pt x="302" y="158"/>
                  </a:lnTo>
                  <a:lnTo>
                    <a:pt x="242" y="181"/>
                  </a:lnTo>
                  <a:lnTo>
                    <a:pt x="139" y="229"/>
                  </a:lnTo>
                  <a:lnTo>
                    <a:pt x="63" y="282"/>
                  </a:lnTo>
                  <a:lnTo>
                    <a:pt x="16" y="338"/>
                  </a:lnTo>
                  <a:lnTo>
                    <a:pt x="0" y="397"/>
                  </a:lnTo>
                  <a:lnTo>
                    <a:pt x="4" y="427"/>
                  </a:lnTo>
                  <a:lnTo>
                    <a:pt x="36" y="484"/>
                  </a:lnTo>
                  <a:lnTo>
                    <a:pt x="98" y="538"/>
                  </a:lnTo>
                  <a:lnTo>
                    <a:pt x="187" y="589"/>
                  </a:lnTo>
                  <a:lnTo>
                    <a:pt x="302" y="636"/>
                  </a:lnTo>
                  <a:lnTo>
                    <a:pt x="368" y="657"/>
                  </a:lnTo>
                  <a:lnTo>
                    <a:pt x="440" y="678"/>
                  </a:lnTo>
                  <a:lnTo>
                    <a:pt x="516" y="697"/>
                  </a:lnTo>
                  <a:lnTo>
                    <a:pt x="598" y="714"/>
                  </a:lnTo>
                  <a:lnTo>
                    <a:pt x="684" y="730"/>
                  </a:lnTo>
                  <a:lnTo>
                    <a:pt x="774" y="744"/>
                  </a:lnTo>
                  <a:lnTo>
                    <a:pt x="869" y="757"/>
                  </a:lnTo>
                  <a:lnTo>
                    <a:pt x="967" y="768"/>
                  </a:lnTo>
                  <a:lnTo>
                    <a:pt x="1068" y="777"/>
                  </a:lnTo>
                  <a:lnTo>
                    <a:pt x="1173" y="785"/>
                  </a:lnTo>
                  <a:lnTo>
                    <a:pt x="1280" y="790"/>
                  </a:lnTo>
                  <a:lnTo>
                    <a:pt x="1390" y="793"/>
                  </a:lnTo>
                  <a:lnTo>
                    <a:pt x="1502" y="794"/>
                  </a:lnTo>
                  <a:lnTo>
                    <a:pt x="1614" y="793"/>
                  </a:lnTo>
                  <a:lnTo>
                    <a:pt x="1724" y="790"/>
                  </a:lnTo>
                  <a:lnTo>
                    <a:pt x="1831" y="785"/>
                  </a:lnTo>
                  <a:lnTo>
                    <a:pt x="1936" y="777"/>
                  </a:lnTo>
                  <a:lnTo>
                    <a:pt x="2037" y="768"/>
                  </a:lnTo>
                  <a:lnTo>
                    <a:pt x="2135" y="757"/>
                  </a:lnTo>
                  <a:lnTo>
                    <a:pt x="2230" y="744"/>
                  </a:lnTo>
                  <a:lnTo>
                    <a:pt x="2320" y="730"/>
                  </a:lnTo>
                  <a:lnTo>
                    <a:pt x="2406" y="714"/>
                  </a:lnTo>
                  <a:lnTo>
                    <a:pt x="2488" y="697"/>
                  </a:lnTo>
                  <a:lnTo>
                    <a:pt x="2564" y="678"/>
                  </a:lnTo>
                  <a:lnTo>
                    <a:pt x="2636" y="657"/>
                  </a:lnTo>
                  <a:lnTo>
                    <a:pt x="2702" y="636"/>
                  </a:lnTo>
                  <a:lnTo>
                    <a:pt x="2762" y="613"/>
                  </a:lnTo>
                  <a:lnTo>
                    <a:pt x="2865" y="564"/>
                  </a:lnTo>
                  <a:lnTo>
                    <a:pt x="2941" y="512"/>
                  </a:lnTo>
                  <a:lnTo>
                    <a:pt x="2988" y="456"/>
                  </a:lnTo>
                  <a:lnTo>
                    <a:pt x="3004" y="397"/>
                  </a:lnTo>
                  <a:lnTo>
                    <a:pt x="3000" y="367"/>
                  </a:lnTo>
                  <a:lnTo>
                    <a:pt x="2968" y="310"/>
                  </a:lnTo>
                  <a:lnTo>
                    <a:pt x="2906" y="255"/>
                  </a:lnTo>
                  <a:lnTo>
                    <a:pt x="2817" y="204"/>
                  </a:lnTo>
                  <a:lnTo>
                    <a:pt x="2702" y="158"/>
                  </a:lnTo>
                  <a:lnTo>
                    <a:pt x="2636" y="136"/>
                  </a:lnTo>
                  <a:lnTo>
                    <a:pt x="2564" y="116"/>
                  </a:lnTo>
                  <a:lnTo>
                    <a:pt x="2488" y="97"/>
                  </a:lnTo>
                  <a:lnTo>
                    <a:pt x="2406" y="80"/>
                  </a:lnTo>
                  <a:lnTo>
                    <a:pt x="2320" y="64"/>
                  </a:lnTo>
                  <a:lnTo>
                    <a:pt x="2230" y="49"/>
                  </a:lnTo>
                  <a:lnTo>
                    <a:pt x="2135" y="37"/>
                  </a:lnTo>
                  <a:lnTo>
                    <a:pt x="2037" y="26"/>
                  </a:lnTo>
                  <a:lnTo>
                    <a:pt x="1936" y="17"/>
                  </a:lnTo>
                  <a:lnTo>
                    <a:pt x="1831" y="9"/>
                  </a:lnTo>
                  <a:lnTo>
                    <a:pt x="1724" y="4"/>
                  </a:lnTo>
                  <a:lnTo>
                    <a:pt x="1614" y="1"/>
                  </a:lnTo>
                  <a:lnTo>
                    <a:pt x="1502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65" name="Freeform 83">
              <a:extLst>
                <a:ext uri="{FF2B5EF4-FFF2-40B4-BE49-F238E27FC236}">
                  <a16:creationId xmlns="" xmlns:a16="http://schemas.microsoft.com/office/drawing/2014/main" id="{7350832A-5803-4474-D425-BF92054649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63" y="835"/>
              <a:ext cx="3005" cy="795"/>
            </a:xfrm>
            <a:custGeom>
              <a:avLst/>
              <a:gdLst>
                <a:gd name="T0" fmla="+- 0 10280 10264"/>
                <a:gd name="T1" fmla="*/ T0 w 3005"/>
                <a:gd name="T2" fmla="+- 0 1174 836"/>
                <a:gd name="T3" fmla="*/ 1174 h 795"/>
                <a:gd name="T4" fmla="+- 0 10403 10264"/>
                <a:gd name="T5" fmla="*/ T4 w 3005"/>
                <a:gd name="T6" fmla="+- 0 1065 836"/>
                <a:gd name="T7" fmla="*/ 1065 h 795"/>
                <a:gd name="T8" fmla="+- 0 10566 10264"/>
                <a:gd name="T9" fmla="*/ T8 w 3005"/>
                <a:gd name="T10" fmla="+- 0 994 836"/>
                <a:gd name="T11" fmla="*/ 994 h 795"/>
                <a:gd name="T12" fmla="+- 0 10704 10264"/>
                <a:gd name="T13" fmla="*/ T12 w 3005"/>
                <a:gd name="T14" fmla="+- 0 952 836"/>
                <a:gd name="T15" fmla="*/ 952 h 795"/>
                <a:gd name="T16" fmla="+- 0 10862 10264"/>
                <a:gd name="T17" fmla="*/ T16 w 3005"/>
                <a:gd name="T18" fmla="+- 0 916 836"/>
                <a:gd name="T19" fmla="*/ 916 h 795"/>
                <a:gd name="T20" fmla="+- 0 11038 10264"/>
                <a:gd name="T21" fmla="*/ T20 w 3005"/>
                <a:gd name="T22" fmla="+- 0 885 836"/>
                <a:gd name="T23" fmla="*/ 885 h 795"/>
                <a:gd name="T24" fmla="+- 0 11231 10264"/>
                <a:gd name="T25" fmla="*/ T24 w 3005"/>
                <a:gd name="T26" fmla="+- 0 862 836"/>
                <a:gd name="T27" fmla="*/ 862 h 795"/>
                <a:gd name="T28" fmla="+- 0 11437 10264"/>
                <a:gd name="T29" fmla="*/ T28 w 3005"/>
                <a:gd name="T30" fmla="+- 0 845 836"/>
                <a:gd name="T31" fmla="*/ 845 h 795"/>
                <a:gd name="T32" fmla="+- 0 11654 10264"/>
                <a:gd name="T33" fmla="*/ T32 w 3005"/>
                <a:gd name="T34" fmla="+- 0 837 836"/>
                <a:gd name="T35" fmla="*/ 837 h 795"/>
                <a:gd name="T36" fmla="+- 0 11878 10264"/>
                <a:gd name="T37" fmla="*/ T36 w 3005"/>
                <a:gd name="T38" fmla="+- 0 837 836"/>
                <a:gd name="T39" fmla="*/ 837 h 795"/>
                <a:gd name="T40" fmla="+- 0 12095 10264"/>
                <a:gd name="T41" fmla="*/ T40 w 3005"/>
                <a:gd name="T42" fmla="+- 0 845 836"/>
                <a:gd name="T43" fmla="*/ 845 h 795"/>
                <a:gd name="T44" fmla="+- 0 12301 10264"/>
                <a:gd name="T45" fmla="*/ T44 w 3005"/>
                <a:gd name="T46" fmla="+- 0 862 836"/>
                <a:gd name="T47" fmla="*/ 862 h 795"/>
                <a:gd name="T48" fmla="+- 0 12494 10264"/>
                <a:gd name="T49" fmla="*/ T48 w 3005"/>
                <a:gd name="T50" fmla="+- 0 885 836"/>
                <a:gd name="T51" fmla="*/ 885 h 795"/>
                <a:gd name="T52" fmla="+- 0 12670 10264"/>
                <a:gd name="T53" fmla="*/ T52 w 3005"/>
                <a:gd name="T54" fmla="+- 0 916 836"/>
                <a:gd name="T55" fmla="*/ 916 h 795"/>
                <a:gd name="T56" fmla="+- 0 12828 10264"/>
                <a:gd name="T57" fmla="*/ T56 w 3005"/>
                <a:gd name="T58" fmla="+- 0 952 836"/>
                <a:gd name="T59" fmla="*/ 952 h 795"/>
                <a:gd name="T60" fmla="+- 0 12966 10264"/>
                <a:gd name="T61" fmla="*/ T60 w 3005"/>
                <a:gd name="T62" fmla="+- 0 994 836"/>
                <a:gd name="T63" fmla="*/ 994 h 795"/>
                <a:gd name="T64" fmla="+- 0 13129 10264"/>
                <a:gd name="T65" fmla="*/ T64 w 3005"/>
                <a:gd name="T66" fmla="+- 0 1065 836"/>
                <a:gd name="T67" fmla="*/ 1065 h 795"/>
                <a:gd name="T68" fmla="+- 0 13252 10264"/>
                <a:gd name="T69" fmla="*/ T68 w 3005"/>
                <a:gd name="T70" fmla="+- 0 1174 836"/>
                <a:gd name="T71" fmla="*/ 1174 h 795"/>
                <a:gd name="T72" fmla="+- 0 13264 10264"/>
                <a:gd name="T73" fmla="*/ T72 w 3005"/>
                <a:gd name="T74" fmla="+- 0 1263 836"/>
                <a:gd name="T75" fmla="*/ 1263 h 795"/>
                <a:gd name="T76" fmla="+- 0 13170 10264"/>
                <a:gd name="T77" fmla="*/ T76 w 3005"/>
                <a:gd name="T78" fmla="+- 0 1374 836"/>
                <a:gd name="T79" fmla="*/ 1374 h 795"/>
                <a:gd name="T80" fmla="+- 0 12966 10264"/>
                <a:gd name="T81" fmla="*/ T80 w 3005"/>
                <a:gd name="T82" fmla="+- 0 1472 836"/>
                <a:gd name="T83" fmla="*/ 1472 h 795"/>
                <a:gd name="T84" fmla="+- 0 12828 10264"/>
                <a:gd name="T85" fmla="*/ T84 w 3005"/>
                <a:gd name="T86" fmla="+- 0 1514 836"/>
                <a:gd name="T87" fmla="*/ 1514 h 795"/>
                <a:gd name="T88" fmla="+- 0 12670 10264"/>
                <a:gd name="T89" fmla="*/ T88 w 3005"/>
                <a:gd name="T90" fmla="+- 0 1550 836"/>
                <a:gd name="T91" fmla="*/ 1550 h 795"/>
                <a:gd name="T92" fmla="+- 0 12494 10264"/>
                <a:gd name="T93" fmla="*/ T92 w 3005"/>
                <a:gd name="T94" fmla="+- 0 1580 836"/>
                <a:gd name="T95" fmla="*/ 1580 h 795"/>
                <a:gd name="T96" fmla="+- 0 12301 10264"/>
                <a:gd name="T97" fmla="*/ T96 w 3005"/>
                <a:gd name="T98" fmla="+- 0 1604 836"/>
                <a:gd name="T99" fmla="*/ 1604 h 795"/>
                <a:gd name="T100" fmla="+- 0 12095 10264"/>
                <a:gd name="T101" fmla="*/ T100 w 3005"/>
                <a:gd name="T102" fmla="+- 0 1621 836"/>
                <a:gd name="T103" fmla="*/ 1621 h 795"/>
                <a:gd name="T104" fmla="+- 0 11878 10264"/>
                <a:gd name="T105" fmla="*/ T104 w 3005"/>
                <a:gd name="T106" fmla="+- 0 1629 836"/>
                <a:gd name="T107" fmla="*/ 1629 h 795"/>
                <a:gd name="T108" fmla="+- 0 11654 10264"/>
                <a:gd name="T109" fmla="*/ T108 w 3005"/>
                <a:gd name="T110" fmla="+- 0 1629 836"/>
                <a:gd name="T111" fmla="*/ 1629 h 795"/>
                <a:gd name="T112" fmla="+- 0 11437 10264"/>
                <a:gd name="T113" fmla="*/ T112 w 3005"/>
                <a:gd name="T114" fmla="+- 0 1621 836"/>
                <a:gd name="T115" fmla="*/ 1621 h 795"/>
                <a:gd name="T116" fmla="+- 0 11231 10264"/>
                <a:gd name="T117" fmla="*/ T116 w 3005"/>
                <a:gd name="T118" fmla="+- 0 1604 836"/>
                <a:gd name="T119" fmla="*/ 1604 h 795"/>
                <a:gd name="T120" fmla="+- 0 11038 10264"/>
                <a:gd name="T121" fmla="*/ T120 w 3005"/>
                <a:gd name="T122" fmla="+- 0 1580 836"/>
                <a:gd name="T123" fmla="*/ 1580 h 795"/>
                <a:gd name="T124" fmla="+- 0 10862 10264"/>
                <a:gd name="T125" fmla="*/ T124 w 3005"/>
                <a:gd name="T126" fmla="+- 0 1550 836"/>
                <a:gd name="T127" fmla="*/ 1550 h 795"/>
                <a:gd name="T128" fmla="+- 0 10704 10264"/>
                <a:gd name="T129" fmla="*/ T128 w 3005"/>
                <a:gd name="T130" fmla="+- 0 1514 836"/>
                <a:gd name="T131" fmla="*/ 1514 h 795"/>
                <a:gd name="T132" fmla="+- 0 10566 10264"/>
                <a:gd name="T133" fmla="*/ T132 w 3005"/>
                <a:gd name="T134" fmla="+- 0 1472 836"/>
                <a:gd name="T135" fmla="*/ 1472 h 795"/>
                <a:gd name="T136" fmla="+- 0 10403 10264"/>
                <a:gd name="T137" fmla="*/ T136 w 3005"/>
                <a:gd name="T138" fmla="+- 0 1400 836"/>
                <a:gd name="T139" fmla="*/ 1400 h 795"/>
                <a:gd name="T140" fmla="+- 0 10280 10264"/>
                <a:gd name="T141" fmla="*/ T140 w 3005"/>
                <a:gd name="T142" fmla="+- 0 1292 836"/>
                <a:gd name="T143" fmla="*/ 1292 h 79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</a:cxnLst>
              <a:rect l="0" t="0" r="r" b="b"/>
              <a:pathLst>
                <a:path w="3005" h="795">
                  <a:moveTo>
                    <a:pt x="0" y="397"/>
                  </a:moveTo>
                  <a:lnTo>
                    <a:pt x="16" y="338"/>
                  </a:lnTo>
                  <a:lnTo>
                    <a:pt x="63" y="282"/>
                  </a:lnTo>
                  <a:lnTo>
                    <a:pt x="139" y="229"/>
                  </a:lnTo>
                  <a:lnTo>
                    <a:pt x="242" y="181"/>
                  </a:lnTo>
                  <a:lnTo>
                    <a:pt x="302" y="158"/>
                  </a:lnTo>
                  <a:lnTo>
                    <a:pt x="368" y="136"/>
                  </a:lnTo>
                  <a:lnTo>
                    <a:pt x="440" y="116"/>
                  </a:lnTo>
                  <a:lnTo>
                    <a:pt x="516" y="97"/>
                  </a:lnTo>
                  <a:lnTo>
                    <a:pt x="598" y="80"/>
                  </a:lnTo>
                  <a:lnTo>
                    <a:pt x="684" y="64"/>
                  </a:lnTo>
                  <a:lnTo>
                    <a:pt x="774" y="49"/>
                  </a:lnTo>
                  <a:lnTo>
                    <a:pt x="869" y="37"/>
                  </a:lnTo>
                  <a:lnTo>
                    <a:pt x="967" y="26"/>
                  </a:lnTo>
                  <a:lnTo>
                    <a:pt x="1068" y="17"/>
                  </a:lnTo>
                  <a:lnTo>
                    <a:pt x="1173" y="9"/>
                  </a:lnTo>
                  <a:lnTo>
                    <a:pt x="1280" y="4"/>
                  </a:lnTo>
                  <a:lnTo>
                    <a:pt x="1390" y="1"/>
                  </a:lnTo>
                  <a:lnTo>
                    <a:pt x="1502" y="0"/>
                  </a:lnTo>
                  <a:lnTo>
                    <a:pt x="1614" y="1"/>
                  </a:lnTo>
                  <a:lnTo>
                    <a:pt x="1724" y="4"/>
                  </a:lnTo>
                  <a:lnTo>
                    <a:pt x="1831" y="9"/>
                  </a:lnTo>
                  <a:lnTo>
                    <a:pt x="1936" y="17"/>
                  </a:lnTo>
                  <a:lnTo>
                    <a:pt x="2037" y="26"/>
                  </a:lnTo>
                  <a:lnTo>
                    <a:pt x="2135" y="37"/>
                  </a:lnTo>
                  <a:lnTo>
                    <a:pt x="2230" y="49"/>
                  </a:lnTo>
                  <a:lnTo>
                    <a:pt x="2320" y="64"/>
                  </a:lnTo>
                  <a:lnTo>
                    <a:pt x="2406" y="80"/>
                  </a:lnTo>
                  <a:lnTo>
                    <a:pt x="2488" y="97"/>
                  </a:lnTo>
                  <a:lnTo>
                    <a:pt x="2564" y="116"/>
                  </a:lnTo>
                  <a:lnTo>
                    <a:pt x="2636" y="136"/>
                  </a:lnTo>
                  <a:lnTo>
                    <a:pt x="2702" y="158"/>
                  </a:lnTo>
                  <a:lnTo>
                    <a:pt x="2762" y="181"/>
                  </a:lnTo>
                  <a:lnTo>
                    <a:pt x="2865" y="229"/>
                  </a:lnTo>
                  <a:lnTo>
                    <a:pt x="2941" y="282"/>
                  </a:lnTo>
                  <a:lnTo>
                    <a:pt x="2988" y="338"/>
                  </a:lnTo>
                  <a:lnTo>
                    <a:pt x="3004" y="397"/>
                  </a:lnTo>
                  <a:lnTo>
                    <a:pt x="3000" y="427"/>
                  </a:lnTo>
                  <a:lnTo>
                    <a:pt x="2968" y="484"/>
                  </a:lnTo>
                  <a:lnTo>
                    <a:pt x="2906" y="538"/>
                  </a:lnTo>
                  <a:lnTo>
                    <a:pt x="2817" y="589"/>
                  </a:lnTo>
                  <a:lnTo>
                    <a:pt x="2702" y="636"/>
                  </a:lnTo>
                  <a:lnTo>
                    <a:pt x="2636" y="657"/>
                  </a:lnTo>
                  <a:lnTo>
                    <a:pt x="2564" y="678"/>
                  </a:lnTo>
                  <a:lnTo>
                    <a:pt x="2488" y="697"/>
                  </a:lnTo>
                  <a:lnTo>
                    <a:pt x="2406" y="714"/>
                  </a:lnTo>
                  <a:lnTo>
                    <a:pt x="2320" y="730"/>
                  </a:lnTo>
                  <a:lnTo>
                    <a:pt x="2230" y="744"/>
                  </a:lnTo>
                  <a:lnTo>
                    <a:pt x="2135" y="757"/>
                  </a:lnTo>
                  <a:lnTo>
                    <a:pt x="2037" y="768"/>
                  </a:lnTo>
                  <a:lnTo>
                    <a:pt x="1936" y="777"/>
                  </a:lnTo>
                  <a:lnTo>
                    <a:pt x="1831" y="785"/>
                  </a:lnTo>
                  <a:lnTo>
                    <a:pt x="1724" y="790"/>
                  </a:lnTo>
                  <a:lnTo>
                    <a:pt x="1614" y="793"/>
                  </a:lnTo>
                  <a:lnTo>
                    <a:pt x="1502" y="794"/>
                  </a:lnTo>
                  <a:lnTo>
                    <a:pt x="1390" y="793"/>
                  </a:lnTo>
                  <a:lnTo>
                    <a:pt x="1280" y="790"/>
                  </a:lnTo>
                  <a:lnTo>
                    <a:pt x="1173" y="785"/>
                  </a:lnTo>
                  <a:lnTo>
                    <a:pt x="1068" y="777"/>
                  </a:lnTo>
                  <a:lnTo>
                    <a:pt x="967" y="768"/>
                  </a:lnTo>
                  <a:lnTo>
                    <a:pt x="869" y="757"/>
                  </a:lnTo>
                  <a:lnTo>
                    <a:pt x="774" y="744"/>
                  </a:lnTo>
                  <a:lnTo>
                    <a:pt x="684" y="730"/>
                  </a:lnTo>
                  <a:lnTo>
                    <a:pt x="598" y="714"/>
                  </a:lnTo>
                  <a:lnTo>
                    <a:pt x="516" y="697"/>
                  </a:lnTo>
                  <a:lnTo>
                    <a:pt x="440" y="678"/>
                  </a:lnTo>
                  <a:lnTo>
                    <a:pt x="368" y="657"/>
                  </a:lnTo>
                  <a:lnTo>
                    <a:pt x="302" y="636"/>
                  </a:lnTo>
                  <a:lnTo>
                    <a:pt x="242" y="613"/>
                  </a:lnTo>
                  <a:lnTo>
                    <a:pt x="139" y="564"/>
                  </a:lnTo>
                  <a:lnTo>
                    <a:pt x="63" y="512"/>
                  </a:lnTo>
                  <a:lnTo>
                    <a:pt x="16" y="456"/>
                  </a:lnTo>
                  <a:lnTo>
                    <a:pt x="0" y="397"/>
                  </a:lnTo>
                  <a:close/>
                </a:path>
              </a:pathLst>
            </a:custGeom>
            <a:noFill/>
            <a:ln w="25908">
              <a:solidFill>
                <a:srgbClr val="8EB4E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66" name="AutoShape 82">
              <a:extLst>
                <a:ext uri="{FF2B5EF4-FFF2-40B4-BE49-F238E27FC236}">
                  <a16:creationId xmlns="" xmlns:a16="http://schemas.microsoft.com/office/drawing/2014/main" id="{E90EF30C-160E-2B70-2FE1-DA4ABC4F1B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83" y="380"/>
              <a:ext cx="163" cy="454"/>
            </a:xfrm>
            <a:custGeom>
              <a:avLst/>
              <a:gdLst>
                <a:gd name="T0" fmla="+- 0 11695 11683"/>
                <a:gd name="T1" fmla="*/ T0 w 163"/>
                <a:gd name="T2" fmla="+- 0 683 381"/>
                <a:gd name="T3" fmla="*/ 683 h 454"/>
                <a:gd name="T4" fmla="+- 0 11685 11683"/>
                <a:gd name="T5" fmla="*/ T4 w 163"/>
                <a:gd name="T6" fmla="+- 0 689 381"/>
                <a:gd name="T7" fmla="*/ 689 h 454"/>
                <a:gd name="T8" fmla="+- 0 11683 11683"/>
                <a:gd name="T9" fmla="*/ T8 w 163"/>
                <a:gd name="T10" fmla="+- 0 695 381"/>
                <a:gd name="T11" fmla="*/ 695 h 454"/>
                <a:gd name="T12" fmla="+- 0 11765 11683"/>
                <a:gd name="T13" fmla="*/ T12 w 163"/>
                <a:gd name="T14" fmla="+- 0 834 381"/>
                <a:gd name="T15" fmla="*/ 834 h 454"/>
                <a:gd name="T16" fmla="+- 0 11776 11683"/>
                <a:gd name="T17" fmla="*/ T16 w 163"/>
                <a:gd name="T18" fmla="+- 0 815 381"/>
                <a:gd name="T19" fmla="*/ 815 h 454"/>
                <a:gd name="T20" fmla="+- 0 11755 11683"/>
                <a:gd name="T21" fmla="*/ T20 w 163"/>
                <a:gd name="T22" fmla="+- 0 815 381"/>
                <a:gd name="T23" fmla="*/ 815 h 454"/>
                <a:gd name="T24" fmla="+- 0 11755 11683"/>
                <a:gd name="T25" fmla="*/ T24 w 163"/>
                <a:gd name="T26" fmla="+- 0 778 381"/>
                <a:gd name="T27" fmla="*/ 778 h 454"/>
                <a:gd name="T28" fmla="+- 0 11701 11683"/>
                <a:gd name="T29" fmla="*/ T28 w 163"/>
                <a:gd name="T30" fmla="+- 0 685 381"/>
                <a:gd name="T31" fmla="*/ 685 h 454"/>
                <a:gd name="T32" fmla="+- 0 11695 11683"/>
                <a:gd name="T33" fmla="*/ T32 w 163"/>
                <a:gd name="T34" fmla="+- 0 683 381"/>
                <a:gd name="T35" fmla="*/ 683 h 454"/>
                <a:gd name="T36" fmla="+- 0 11755 11683"/>
                <a:gd name="T37" fmla="*/ T36 w 163"/>
                <a:gd name="T38" fmla="+- 0 778 381"/>
                <a:gd name="T39" fmla="*/ 778 h 454"/>
                <a:gd name="T40" fmla="+- 0 11755 11683"/>
                <a:gd name="T41" fmla="*/ T40 w 163"/>
                <a:gd name="T42" fmla="+- 0 815 381"/>
                <a:gd name="T43" fmla="*/ 815 h 454"/>
                <a:gd name="T44" fmla="+- 0 11775 11683"/>
                <a:gd name="T45" fmla="*/ T44 w 163"/>
                <a:gd name="T46" fmla="+- 0 815 381"/>
                <a:gd name="T47" fmla="*/ 815 h 454"/>
                <a:gd name="T48" fmla="+- 0 11775 11683"/>
                <a:gd name="T49" fmla="*/ T48 w 163"/>
                <a:gd name="T50" fmla="+- 0 810 381"/>
                <a:gd name="T51" fmla="*/ 810 h 454"/>
                <a:gd name="T52" fmla="+- 0 11756 11683"/>
                <a:gd name="T53" fmla="*/ T52 w 163"/>
                <a:gd name="T54" fmla="+- 0 810 381"/>
                <a:gd name="T55" fmla="*/ 810 h 454"/>
                <a:gd name="T56" fmla="+- 0 11765 11683"/>
                <a:gd name="T57" fmla="*/ T56 w 163"/>
                <a:gd name="T58" fmla="+- 0 795 381"/>
                <a:gd name="T59" fmla="*/ 795 h 454"/>
                <a:gd name="T60" fmla="+- 0 11755 11683"/>
                <a:gd name="T61" fmla="*/ T60 w 163"/>
                <a:gd name="T62" fmla="+- 0 778 381"/>
                <a:gd name="T63" fmla="*/ 778 h 454"/>
                <a:gd name="T64" fmla="+- 0 11835 11683"/>
                <a:gd name="T65" fmla="*/ T64 w 163"/>
                <a:gd name="T66" fmla="+- 0 683 381"/>
                <a:gd name="T67" fmla="*/ 683 h 454"/>
                <a:gd name="T68" fmla="+- 0 11829 11683"/>
                <a:gd name="T69" fmla="*/ T68 w 163"/>
                <a:gd name="T70" fmla="+- 0 685 381"/>
                <a:gd name="T71" fmla="*/ 685 h 454"/>
                <a:gd name="T72" fmla="+- 0 11775 11683"/>
                <a:gd name="T73" fmla="*/ T72 w 163"/>
                <a:gd name="T74" fmla="+- 0 778 381"/>
                <a:gd name="T75" fmla="*/ 778 h 454"/>
                <a:gd name="T76" fmla="+- 0 11775 11683"/>
                <a:gd name="T77" fmla="*/ T76 w 163"/>
                <a:gd name="T78" fmla="+- 0 815 381"/>
                <a:gd name="T79" fmla="*/ 815 h 454"/>
                <a:gd name="T80" fmla="+- 0 11776 11683"/>
                <a:gd name="T81" fmla="*/ T80 w 163"/>
                <a:gd name="T82" fmla="+- 0 815 381"/>
                <a:gd name="T83" fmla="*/ 815 h 454"/>
                <a:gd name="T84" fmla="+- 0 11846 11683"/>
                <a:gd name="T85" fmla="*/ T84 w 163"/>
                <a:gd name="T86" fmla="+- 0 695 381"/>
                <a:gd name="T87" fmla="*/ 695 h 454"/>
                <a:gd name="T88" fmla="+- 0 11845 11683"/>
                <a:gd name="T89" fmla="*/ T88 w 163"/>
                <a:gd name="T90" fmla="+- 0 689 381"/>
                <a:gd name="T91" fmla="*/ 689 h 454"/>
                <a:gd name="T92" fmla="+- 0 11835 11683"/>
                <a:gd name="T93" fmla="*/ T92 w 163"/>
                <a:gd name="T94" fmla="+- 0 683 381"/>
                <a:gd name="T95" fmla="*/ 683 h 454"/>
                <a:gd name="T96" fmla="+- 0 11765 11683"/>
                <a:gd name="T97" fmla="*/ T96 w 163"/>
                <a:gd name="T98" fmla="+- 0 795 381"/>
                <a:gd name="T99" fmla="*/ 795 h 454"/>
                <a:gd name="T100" fmla="+- 0 11756 11683"/>
                <a:gd name="T101" fmla="*/ T100 w 163"/>
                <a:gd name="T102" fmla="+- 0 810 381"/>
                <a:gd name="T103" fmla="*/ 810 h 454"/>
                <a:gd name="T104" fmla="+- 0 11773 11683"/>
                <a:gd name="T105" fmla="*/ T104 w 163"/>
                <a:gd name="T106" fmla="+- 0 810 381"/>
                <a:gd name="T107" fmla="*/ 810 h 454"/>
                <a:gd name="T108" fmla="+- 0 11765 11683"/>
                <a:gd name="T109" fmla="*/ T108 w 163"/>
                <a:gd name="T110" fmla="+- 0 795 381"/>
                <a:gd name="T111" fmla="*/ 795 h 454"/>
                <a:gd name="T112" fmla="+- 0 11775 11683"/>
                <a:gd name="T113" fmla="*/ T112 w 163"/>
                <a:gd name="T114" fmla="+- 0 778 381"/>
                <a:gd name="T115" fmla="*/ 778 h 454"/>
                <a:gd name="T116" fmla="+- 0 11765 11683"/>
                <a:gd name="T117" fmla="*/ T116 w 163"/>
                <a:gd name="T118" fmla="+- 0 795 381"/>
                <a:gd name="T119" fmla="*/ 795 h 454"/>
                <a:gd name="T120" fmla="+- 0 11773 11683"/>
                <a:gd name="T121" fmla="*/ T120 w 163"/>
                <a:gd name="T122" fmla="+- 0 810 381"/>
                <a:gd name="T123" fmla="*/ 810 h 454"/>
                <a:gd name="T124" fmla="+- 0 11775 11683"/>
                <a:gd name="T125" fmla="*/ T124 w 163"/>
                <a:gd name="T126" fmla="+- 0 810 381"/>
                <a:gd name="T127" fmla="*/ 810 h 454"/>
                <a:gd name="T128" fmla="+- 0 11775 11683"/>
                <a:gd name="T129" fmla="*/ T128 w 163"/>
                <a:gd name="T130" fmla="+- 0 778 381"/>
                <a:gd name="T131" fmla="*/ 778 h 454"/>
                <a:gd name="T132" fmla="+- 0 11775 11683"/>
                <a:gd name="T133" fmla="*/ T132 w 163"/>
                <a:gd name="T134" fmla="+- 0 381 381"/>
                <a:gd name="T135" fmla="*/ 381 h 454"/>
                <a:gd name="T136" fmla="+- 0 11755 11683"/>
                <a:gd name="T137" fmla="*/ T136 w 163"/>
                <a:gd name="T138" fmla="+- 0 381 381"/>
                <a:gd name="T139" fmla="*/ 381 h 454"/>
                <a:gd name="T140" fmla="+- 0 11755 11683"/>
                <a:gd name="T141" fmla="*/ T140 w 163"/>
                <a:gd name="T142" fmla="+- 0 778 381"/>
                <a:gd name="T143" fmla="*/ 778 h 454"/>
                <a:gd name="T144" fmla="+- 0 11765 11683"/>
                <a:gd name="T145" fmla="*/ T144 w 163"/>
                <a:gd name="T146" fmla="+- 0 795 381"/>
                <a:gd name="T147" fmla="*/ 795 h 454"/>
                <a:gd name="T148" fmla="+- 0 11775 11683"/>
                <a:gd name="T149" fmla="*/ T148 w 163"/>
                <a:gd name="T150" fmla="+- 0 778 381"/>
                <a:gd name="T151" fmla="*/ 778 h 454"/>
                <a:gd name="T152" fmla="+- 0 11775 11683"/>
                <a:gd name="T153" fmla="*/ T152 w 163"/>
                <a:gd name="T154" fmla="+- 0 381 381"/>
                <a:gd name="T155" fmla="*/ 381 h 45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</a:cxnLst>
              <a:rect l="0" t="0" r="r" b="b"/>
              <a:pathLst>
                <a:path w="163" h="454">
                  <a:moveTo>
                    <a:pt x="12" y="302"/>
                  </a:moveTo>
                  <a:lnTo>
                    <a:pt x="2" y="308"/>
                  </a:lnTo>
                  <a:lnTo>
                    <a:pt x="0" y="314"/>
                  </a:lnTo>
                  <a:lnTo>
                    <a:pt x="82" y="453"/>
                  </a:lnTo>
                  <a:lnTo>
                    <a:pt x="93" y="434"/>
                  </a:lnTo>
                  <a:lnTo>
                    <a:pt x="72" y="434"/>
                  </a:lnTo>
                  <a:lnTo>
                    <a:pt x="72" y="397"/>
                  </a:lnTo>
                  <a:lnTo>
                    <a:pt x="18" y="304"/>
                  </a:lnTo>
                  <a:lnTo>
                    <a:pt x="12" y="302"/>
                  </a:lnTo>
                  <a:close/>
                  <a:moveTo>
                    <a:pt x="72" y="397"/>
                  </a:moveTo>
                  <a:lnTo>
                    <a:pt x="72" y="434"/>
                  </a:lnTo>
                  <a:lnTo>
                    <a:pt x="92" y="434"/>
                  </a:lnTo>
                  <a:lnTo>
                    <a:pt x="92" y="429"/>
                  </a:lnTo>
                  <a:lnTo>
                    <a:pt x="73" y="429"/>
                  </a:lnTo>
                  <a:lnTo>
                    <a:pt x="82" y="414"/>
                  </a:lnTo>
                  <a:lnTo>
                    <a:pt x="72" y="397"/>
                  </a:lnTo>
                  <a:close/>
                  <a:moveTo>
                    <a:pt x="152" y="302"/>
                  </a:moveTo>
                  <a:lnTo>
                    <a:pt x="146" y="304"/>
                  </a:lnTo>
                  <a:lnTo>
                    <a:pt x="92" y="397"/>
                  </a:lnTo>
                  <a:lnTo>
                    <a:pt x="92" y="434"/>
                  </a:lnTo>
                  <a:lnTo>
                    <a:pt x="93" y="434"/>
                  </a:lnTo>
                  <a:lnTo>
                    <a:pt x="163" y="314"/>
                  </a:lnTo>
                  <a:lnTo>
                    <a:pt x="162" y="308"/>
                  </a:lnTo>
                  <a:lnTo>
                    <a:pt x="152" y="302"/>
                  </a:lnTo>
                  <a:close/>
                  <a:moveTo>
                    <a:pt x="82" y="414"/>
                  </a:moveTo>
                  <a:lnTo>
                    <a:pt x="73" y="429"/>
                  </a:lnTo>
                  <a:lnTo>
                    <a:pt x="90" y="429"/>
                  </a:lnTo>
                  <a:lnTo>
                    <a:pt x="82" y="414"/>
                  </a:lnTo>
                  <a:close/>
                  <a:moveTo>
                    <a:pt x="92" y="397"/>
                  </a:moveTo>
                  <a:lnTo>
                    <a:pt x="82" y="414"/>
                  </a:lnTo>
                  <a:lnTo>
                    <a:pt x="90" y="429"/>
                  </a:lnTo>
                  <a:lnTo>
                    <a:pt x="92" y="429"/>
                  </a:lnTo>
                  <a:lnTo>
                    <a:pt x="92" y="397"/>
                  </a:lnTo>
                  <a:close/>
                  <a:moveTo>
                    <a:pt x="92" y="0"/>
                  </a:moveTo>
                  <a:lnTo>
                    <a:pt x="72" y="0"/>
                  </a:lnTo>
                  <a:lnTo>
                    <a:pt x="72" y="397"/>
                  </a:lnTo>
                  <a:lnTo>
                    <a:pt x="82" y="414"/>
                  </a:lnTo>
                  <a:lnTo>
                    <a:pt x="92" y="397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497D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67" name="Text Box 81">
              <a:extLst>
                <a:ext uri="{FF2B5EF4-FFF2-40B4-BE49-F238E27FC236}">
                  <a16:creationId xmlns="" xmlns:a16="http://schemas.microsoft.com/office/drawing/2014/main" id="{A2D46988-1E4B-2D3C-1B34-E091A46787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0" y="1140"/>
              <a:ext cx="1605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algn="ctr">
                <a:lnSpc>
                  <a:spcPts val="1105"/>
                </a:lnSpc>
              </a:pPr>
              <a:r>
                <a:rPr lang="ru-RU" sz="1300" b="1" dirty="0">
                  <a:solidFill>
                    <a:srgbClr val="0F243E"/>
                  </a:solidFill>
                  <a:effectLst/>
                  <a:latin typeface="Calibri Light" panose="020F0302020204030204" pitchFamily="34" charset="0"/>
                  <a:ea typeface="Calibri Light" panose="020F0302020204030204" pitchFamily="34" charset="0"/>
                </a:rPr>
                <a:t>СОБЛЮДАТЬ</a:t>
              </a:r>
              <a:endParaRPr lang="ru-RU" sz="1300" b="1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endParaRPr>
            </a:p>
          </p:txBody>
        </p:sp>
        <p:sp>
          <p:nvSpPr>
            <p:cNvPr id="68" name="Text Box 80">
              <a:extLst>
                <a:ext uri="{FF2B5EF4-FFF2-40B4-BE49-F238E27FC236}">
                  <a16:creationId xmlns="" xmlns:a16="http://schemas.microsoft.com/office/drawing/2014/main" id="{099FBA3A-1E92-023C-9020-03DAF8E173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94" y="1140"/>
              <a:ext cx="1440" cy="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algn="ctr">
                <a:lnSpc>
                  <a:spcPts val="1105"/>
                </a:lnSpc>
              </a:pPr>
              <a:r>
                <a:rPr lang="ru-RU" sz="1300" b="1" dirty="0">
                  <a:solidFill>
                    <a:srgbClr val="0F243E"/>
                  </a:solidFill>
                  <a:latin typeface="Calibri Light" panose="020F0302020204030204" pitchFamily="34" charset="0"/>
                </a:rPr>
                <a:t>ИСПОЛНЯТЬ</a:t>
              </a:r>
            </a:p>
          </p:txBody>
        </p:sp>
        <p:sp>
          <p:nvSpPr>
            <p:cNvPr id="69" name="Text Box 79">
              <a:extLst>
                <a:ext uri="{FF2B5EF4-FFF2-40B4-BE49-F238E27FC236}">
                  <a16:creationId xmlns="" xmlns:a16="http://schemas.microsoft.com/office/drawing/2014/main" id="{04956DA3-EEBE-3977-20F6-77A8B32D18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26" y="1140"/>
              <a:ext cx="1670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algn="ctr">
                <a:lnSpc>
                  <a:spcPts val="1105"/>
                </a:lnSpc>
              </a:pPr>
              <a:r>
                <a:rPr lang="ru-RU" sz="1300" b="1" dirty="0">
                  <a:solidFill>
                    <a:srgbClr val="0F243E"/>
                  </a:solidFill>
                  <a:latin typeface="Calibri Light" panose="020F0302020204030204" pitchFamily="34" charset="0"/>
                </a:rPr>
                <a:t>ПОДДЕРЖИВАТЬ</a:t>
              </a:r>
            </a:p>
          </p:txBody>
        </p:sp>
        <p:sp>
          <p:nvSpPr>
            <p:cNvPr id="70" name="Text Box 78">
              <a:extLst>
                <a:ext uri="{FF2B5EF4-FFF2-40B4-BE49-F238E27FC236}">
                  <a16:creationId xmlns="" xmlns:a16="http://schemas.microsoft.com/office/drawing/2014/main" id="{D6BE1126-EECD-0128-9064-D96F2C1BDA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242" y="1140"/>
              <a:ext cx="1212" cy="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lnSpc>
                  <a:spcPts val="1105"/>
                </a:lnSpc>
              </a:pPr>
              <a:r>
                <a:rPr lang="ru-RU" sz="1300" b="1" dirty="0">
                  <a:solidFill>
                    <a:srgbClr val="0F243E"/>
                  </a:solidFill>
                  <a:latin typeface="Calibri Light" panose="020F0302020204030204" pitchFamily="34" charset="0"/>
                </a:rPr>
                <a:t>СООБЩАТЬ</a:t>
              </a:r>
            </a:p>
          </p:txBody>
        </p:sp>
      </p:grpSp>
      <p:sp>
        <p:nvSpPr>
          <p:cNvPr id="71" name="Заголовок 1">
            <a:extLst>
              <a:ext uri="{FF2B5EF4-FFF2-40B4-BE49-F238E27FC236}">
                <a16:creationId xmlns="" xmlns:a16="http://schemas.microsoft.com/office/drawing/2014/main" id="{052F6465-9739-CBCE-E361-A193E9758B7D}"/>
              </a:ext>
            </a:extLst>
          </p:cNvPr>
          <p:cNvSpPr txBox="1">
            <a:spLocks/>
          </p:cNvSpPr>
          <p:nvPr/>
        </p:nvSpPr>
        <p:spPr>
          <a:xfrm>
            <a:off x="24061" y="331965"/>
            <a:ext cx="8928992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826770" marR="1126490" algn="ctr">
              <a:lnSpc>
                <a:spcPts val="1450"/>
              </a:lnSpc>
              <a:spcBef>
                <a:spcPts val="140"/>
              </a:spcBef>
            </a:pPr>
            <a:r>
              <a:rPr lang="ru-RU" sz="1600" dirty="0">
                <a:latin typeface="Calibri Light" panose="020F0302020204030204" pitchFamily="34" charset="0"/>
                <a:ea typeface="Calibri Light" panose="020F0302020204030204" pitchFamily="34" charset="0"/>
              </a:rPr>
              <a:t/>
            </a:r>
            <a:br>
              <a:rPr lang="ru-RU" sz="1600" dirty="0">
                <a:latin typeface="Calibri Light" panose="020F0302020204030204" pitchFamily="34" charset="0"/>
                <a:ea typeface="Calibri Light" panose="020F0302020204030204" pitchFamily="34" charset="0"/>
              </a:rPr>
            </a:br>
            <a:r>
              <a:rPr lang="ru-RU" sz="1600" dirty="0">
                <a:latin typeface="Calibri Light" panose="020F0302020204030204" pitchFamily="34" charset="0"/>
                <a:ea typeface="Calibri Light" panose="020F0302020204030204" pitchFamily="34" charset="0"/>
              </a:rPr>
              <a:t> </a:t>
            </a:r>
            <a:br>
              <a:rPr lang="ru-RU" sz="1600" dirty="0">
                <a:latin typeface="Calibri Light" panose="020F0302020204030204" pitchFamily="34" charset="0"/>
                <a:ea typeface="Calibri Light" panose="020F0302020204030204" pitchFamily="34" charset="0"/>
              </a:rPr>
            </a:br>
            <a:r>
              <a:rPr lang="ru-RU" sz="1800" dirty="0">
                <a:latin typeface="Calibri Light" panose="020F0302020204030204" pitchFamily="34" charset="0"/>
                <a:ea typeface="Calibri Light" panose="020F0302020204030204" pitchFamily="34" charset="0"/>
              </a:rPr>
              <a:t/>
            </a:r>
            <a:br>
              <a:rPr lang="ru-RU" sz="1800" dirty="0">
                <a:latin typeface="Calibri Light" panose="020F0302020204030204" pitchFamily="34" charset="0"/>
                <a:ea typeface="Calibri Light" panose="020F0302020204030204" pitchFamily="34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76">
            <a:extLst>
              <a:ext uri="{FF2B5EF4-FFF2-40B4-BE49-F238E27FC236}">
                <a16:creationId xmlns="" xmlns:a16="http://schemas.microsoft.com/office/drawing/2014/main" id="{A3F46678-009B-8AAC-A6D0-9E1C321B1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191" y="1582856"/>
            <a:ext cx="2040336" cy="760086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07315" marR="107950" indent="1905" algn="ctr">
              <a:lnSpc>
                <a:spcPct val="97000"/>
              </a:lnSpc>
              <a:spcBef>
                <a:spcPts val="540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Конституцию РФ, законы,</a:t>
            </a:r>
            <a:r>
              <a:rPr lang="ru-RU" sz="1200" b="1" spc="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нормативные</a:t>
            </a:r>
            <a:r>
              <a:rPr lang="ru-RU" sz="1200" b="1" spc="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правовые  акты</a:t>
            </a:r>
            <a:r>
              <a:rPr lang="ru-RU" sz="1200" b="1" spc="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и</a:t>
            </a:r>
            <a:r>
              <a:rPr lang="ru-RU" sz="1200" b="1" spc="-40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обеспечивать</a:t>
            </a:r>
            <a:r>
              <a:rPr lang="ru-RU" sz="1200" b="1" spc="-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их</a:t>
            </a:r>
            <a:r>
              <a:rPr lang="ru-RU" sz="1200" b="1" spc="-30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исполнение</a:t>
            </a:r>
            <a:endParaRPr lang="ru-RU" sz="1200" b="1" dirty="0">
              <a:effectLst/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73" name="Text Box 95">
            <a:extLst>
              <a:ext uri="{FF2B5EF4-FFF2-40B4-BE49-F238E27FC236}">
                <a16:creationId xmlns="" xmlns:a16="http://schemas.microsoft.com/office/drawing/2014/main" id="{FD42FD1D-C5A7-CA51-8C8E-9811786D4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191" y="2429222"/>
            <a:ext cx="2041809" cy="715063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>
              <a:spcBef>
                <a:spcPts val="40"/>
              </a:spcBef>
            </a:pPr>
            <a:r>
              <a:rPr lang="ru-RU" sz="85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 </a:t>
            </a:r>
            <a:endParaRPr lang="ru-RU" sz="900" dirty="0">
              <a:effectLst/>
              <a:latin typeface="Calibri Light" panose="020F0302020204030204" pitchFamily="34" charset="0"/>
              <a:ea typeface="Calibri Light" panose="020F0302020204030204" pitchFamily="34" charset="0"/>
            </a:endParaRPr>
          </a:p>
          <a:p>
            <a:pPr marL="282575" marR="172085" indent="-106680" algn="ctr">
              <a:lnSpc>
                <a:spcPct val="97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Права</a:t>
            </a:r>
            <a:r>
              <a:rPr lang="ru-RU" sz="1200" b="1" spc="-2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и</a:t>
            </a:r>
            <a:r>
              <a:rPr lang="ru-RU" sz="1200" b="1" spc="-1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законные</a:t>
            </a:r>
            <a:r>
              <a:rPr lang="ru-RU" sz="1200" b="1" spc="-4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интересы</a:t>
            </a:r>
            <a:r>
              <a:rPr lang="ru-RU" sz="1200" b="1" spc="-190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граждан</a:t>
            </a:r>
            <a:r>
              <a:rPr lang="ru-RU" sz="1200" b="1" spc="-20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и</a:t>
            </a:r>
            <a:r>
              <a:rPr lang="ru-RU" sz="1200" b="1" spc="-10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организаций</a:t>
            </a:r>
            <a:endParaRPr lang="ru-RU" sz="1200" b="1" dirty="0">
              <a:effectLst/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74" name="Text Box 98">
            <a:extLst>
              <a:ext uri="{FF2B5EF4-FFF2-40B4-BE49-F238E27FC236}">
                <a16:creationId xmlns="" xmlns:a16="http://schemas.microsoft.com/office/drawing/2014/main" id="{99102A59-1CA8-B64C-61E9-2166483E0A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190" y="3253509"/>
            <a:ext cx="2046459" cy="647700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algn="ctr">
              <a:spcBef>
                <a:spcPts val="45"/>
              </a:spcBef>
            </a:pPr>
            <a:r>
              <a:rPr lang="ru-RU" sz="85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 </a:t>
            </a:r>
          </a:p>
          <a:p>
            <a:pPr algn="ctr">
              <a:spcBef>
                <a:spcPts val="45"/>
              </a:spcBef>
            </a:pPr>
            <a:r>
              <a:rPr lang="ru-RU" sz="1200" b="1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Служебный распорядок</a:t>
            </a:r>
            <a:r>
              <a:rPr lang="ru-RU" sz="1200" b="1" spc="5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государственного</a:t>
            </a:r>
            <a:r>
              <a:rPr lang="ru-RU" sz="1200" b="1" spc="-15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органа</a:t>
            </a:r>
            <a:endParaRPr lang="ru-RU" sz="12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>
              <a:spcBef>
                <a:spcPts val="45"/>
              </a:spcBef>
            </a:pPr>
            <a:endParaRPr lang="ru-RU" sz="900" dirty="0">
              <a:effectLst/>
              <a:latin typeface="Calibri Light" panose="020F0302020204030204" pitchFamily="34" charset="0"/>
              <a:ea typeface="Calibri Light" panose="020F0302020204030204" pitchFamily="34" charset="0"/>
            </a:endParaRPr>
          </a:p>
        </p:txBody>
      </p:sp>
      <p:sp>
        <p:nvSpPr>
          <p:cNvPr id="75" name="Text Box 101">
            <a:extLst>
              <a:ext uri="{FF2B5EF4-FFF2-40B4-BE49-F238E27FC236}">
                <a16:creationId xmlns="" xmlns:a16="http://schemas.microsoft.com/office/drawing/2014/main" id="{B6B6D858-F1D1-5A09-B5FC-812139D996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191" y="4029049"/>
            <a:ext cx="2047422" cy="1128143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69545" marR="171450" indent="635" algn="ctr">
              <a:lnSpc>
                <a:spcPct val="97000"/>
              </a:lnSpc>
              <a:spcBef>
                <a:spcPts val="15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Ограничения, выполнять обязательства и требования</a:t>
            </a:r>
            <a:r>
              <a:rPr lang="ru-RU" sz="1200" b="1" spc="-19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к служебному поведению,</a:t>
            </a:r>
            <a:r>
              <a:rPr lang="ru-RU" sz="1200" b="1" spc="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не</a:t>
            </a:r>
            <a:r>
              <a:rPr lang="ru-RU" sz="1200" b="1" spc="-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нарушать</a:t>
            </a:r>
            <a:r>
              <a:rPr lang="ru-RU" sz="1200" b="1" spc="-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запреты</a:t>
            </a:r>
            <a:endParaRPr lang="ru-RU" sz="1200" b="1" dirty="0">
              <a:effectLst/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76" name="Text Box 72">
            <a:extLst>
              <a:ext uri="{FF2B5EF4-FFF2-40B4-BE49-F238E27FC236}">
                <a16:creationId xmlns="" xmlns:a16="http://schemas.microsoft.com/office/drawing/2014/main" id="{DC2B42B3-6A0D-8622-F565-3D3159811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191" y="5286657"/>
            <a:ext cx="2040336" cy="1531317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81280" marR="81915" indent="-1905" algn="ctr">
              <a:lnSpc>
                <a:spcPct val="97000"/>
              </a:lnSpc>
              <a:spcBef>
                <a:spcPts val="30"/>
              </a:spcBef>
              <a:spcAft>
                <a:spcPts val="0"/>
              </a:spcAft>
            </a:pPr>
            <a:r>
              <a:rPr lang="ru-RU" sz="9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Не разглашать сведения, составляющие</a:t>
            </a:r>
            <a:r>
              <a:rPr lang="ru-RU" sz="900" b="1" spc="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9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государственную и иную охраняемую ФЗ</a:t>
            </a:r>
            <a:r>
              <a:rPr lang="ru-RU" sz="900" b="1" spc="-14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9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тайну,</a:t>
            </a:r>
            <a:r>
              <a:rPr lang="ru-RU" sz="900" b="1" spc="1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9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а</a:t>
            </a:r>
            <a:r>
              <a:rPr lang="ru-RU" sz="900" b="1" spc="-1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9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также</a:t>
            </a:r>
            <a:r>
              <a:rPr lang="ru-RU" sz="900" b="1" spc="20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9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сведения,</a:t>
            </a:r>
            <a:r>
              <a:rPr lang="ru-RU" sz="900" b="1" spc="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9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ставшие</a:t>
            </a:r>
            <a:r>
              <a:rPr lang="ru-RU" sz="900" b="1" spc="20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9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ему</a:t>
            </a:r>
            <a:r>
              <a:rPr lang="ru-RU" sz="900" b="1" spc="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9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известными</a:t>
            </a:r>
            <a:r>
              <a:rPr lang="ru-RU" sz="900" b="1" spc="3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9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в</a:t>
            </a:r>
            <a:r>
              <a:rPr lang="ru-RU" sz="900" b="1" spc="-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9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связи</a:t>
            </a:r>
            <a:r>
              <a:rPr lang="ru-RU" sz="900" b="1" spc="1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9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с</a:t>
            </a:r>
            <a:r>
              <a:rPr lang="ru-RU" sz="900" b="1" spc="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9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исполнением</a:t>
            </a:r>
            <a:r>
              <a:rPr lang="ru-RU" sz="900" b="1" spc="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9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должностных обязанностей, в том числе</a:t>
            </a:r>
            <a:r>
              <a:rPr lang="ru-RU" sz="900" b="1" spc="-14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9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сведения, касающиеся</a:t>
            </a:r>
            <a:r>
              <a:rPr lang="ru-RU" sz="900" b="1" spc="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9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частной</a:t>
            </a:r>
            <a:r>
              <a:rPr lang="ru-RU" sz="900" b="1" spc="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9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жизни</a:t>
            </a:r>
            <a:endParaRPr lang="ru-RU" sz="900" b="1" dirty="0">
              <a:effectLst/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95250" marR="95250" algn="ctr">
              <a:lnSpc>
                <a:spcPct val="97000"/>
              </a:lnSpc>
              <a:spcBef>
                <a:spcPts val="15"/>
              </a:spcBef>
              <a:spcAft>
                <a:spcPts val="0"/>
              </a:spcAft>
            </a:pPr>
            <a:r>
              <a:rPr lang="ru-RU" sz="9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и</a:t>
            </a:r>
            <a:r>
              <a:rPr lang="ru-RU" sz="900" b="1" spc="-30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9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здоровья</a:t>
            </a:r>
            <a:r>
              <a:rPr lang="ru-RU" sz="900" b="1" spc="-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9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граждан</a:t>
            </a:r>
            <a:r>
              <a:rPr lang="ru-RU" sz="900" b="1" spc="-20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9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или</a:t>
            </a:r>
            <a:r>
              <a:rPr lang="ru-RU" sz="900" b="1" spc="-2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9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затрагивающие</a:t>
            </a:r>
            <a:r>
              <a:rPr lang="ru-RU" sz="900" b="1" spc="-140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9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их честь</a:t>
            </a:r>
            <a:r>
              <a:rPr lang="ru-RU" sz="900" b="1" spc="2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9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и</a:t>
            </a:r>
            <a:r>
              <a:rPr lang="ru-RU" sz="900" b="1" spc="-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9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достоинство</a:t>
            </a:r>
            <a:endParaRPr lang="ru-RU" sz="900" b="1" dirty="0">
              <a:effectLst/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77" name="Text Box 75">
            <a:extLst>
              <a:ext uri="{FF2B5EF4-FFF2-40B4-BE49-F238E27FC236}">
                <a16:creationId xmlns="" xmlns:a16="http://schemas.microsoft.com/office/drawing/2014/main" id="{D0E01C50-4297-0482-A3DB-6BFE423AE7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0976" y="1603994"/>
            <a:ext cx="2099315" cy="760086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83820" marR="86360" algn="ctr">
              <a:lnSpc>
                <a:spcPts val="1090"/>
              </a:lnSpc>
              <a:spcBef>
                <a:spcPts val="525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Должностные</a:t>
            </a:r>
            <a:r>
              <a:rPr lang="ru-RU" sz="1200" b="1" spc="-2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обязанности</a:t>
            </a:r>
            <a:endParaRPr lang="ru-RU" sz="1200" b="1" dirty="0">
              <a:effectLst/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85090" marR="86360" algn="ctr">
              <a:lnSpc>
                <a:spcPct val="97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1200" b="1" cap="small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в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соответствии с должностным</a:t>
            </a:r>
            <a:r>
              <a:rPr lang="ru-RU" sz="1200" b="1" spc="-190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регламентов</a:t>
            </a:r>
            <a:endParaRPr lang="ru-RU" sz="1200" b="1" dirty="0">
              <a:effectLst/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78" name="Text Box 96">
            <a:extLst>
              <a:ext uri="{FF2B5EF4-FFF2-40B4-BE49-F238E27FC236}">
                <a16:creationId xmlns="" xmlns:a16="http://schemas.microsoft.com/office/drawing/2014/main" id="{9166DFC4-E58C-7E7C-8CEC-A7EA0F8DDC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7826" y="2468932"/>
            <a:ext cx="2122465" cy="916303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273685" indent="-113030" algn="ctr">
              <a:lnSpc>
                <a:spcPct val="97000"/>
              </a:lnSpc>
              <a:spcBef>
                <a:spcPts val="540"/>
              </a:spcBef>
              <a:spcAft>
                <a:spcPts val="0"/>
              </a:spcAft>
            </a:pPr>
            <a:endParaRPr lang="ru-RU" sz="1200" b="1" spc="-50" dirty="0">
              <a:solidFill>
                <a:srgbClr val="0F243E"/>
              </a:solidFill>
              <a:effectLst/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273685" indent="-113030" algn="ctr">
              <a:lnSpc>
                <a:spcPct val="97000"/>
              </a:lnSpc>
              <a:spcBef>
                <a:spcPts val="540"/>
              </a:spcBef>
              <a:spcAft>
                <a:spcPts val="0"/>
              </a:spcAft>
            </a:pPr>
            <a:r>
              <a:rPr lang="ru-RU" sz="1200" b="1" spc="-50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Поручения соответствующих руководителей, данные</a:t>
            </a:r>
            <a:endParaRPr lang="ru-RU" sz="1200" b="1" spc="-50" dirty="0">
              <a:effectLst/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184150" algn="ctr">
              <a:lnSpc>
                <a:spcPts val="1090"/>
              </a:lnSpc>
            </a:pPr>
            <a:r>
              <a:rPr lang="ru-RU" sz="1200" b="1" spc="-50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в пределах их компетенций</a:t>
            </a:r>
            <a:endParaRPr lang="ru-RU" sz="1200" b="1" spc="-50" dirty="0">
              <a:effectLst/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79" name="Text Box 99">
            <a:extLst>
              <a:ext uri="{FF2B5EF4-FFF2-40B4-BE49-F238E27FC236}">
                <a16:creationId xmlns="" xmlns:a16="http://schemas.microsoft.com/office/drawing/2014/main" id="{A813D3D5-0E82-D98B-B72C-A1C860E8C1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0976" y="3590177"/>
            <a:ext cx="2122465" cy="1155109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293370" marR="292735" indent="-635" algn="ctr">
              <a:lnSpc>
                <a:spcPct val="97000"/>
              </a:lnSpc>
              <a:spcBef>
                <a:spcPts val="40"/>
              </a:spcBef>
              <a:spcAft>
                <a:spcPts val="0"/>
              </a:spcAft>
            </a:pPr>
            <a:r>
              <a:rPr lang="ru-RU" sz="1200" b="1" spc="-50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Беречь государственное имущество, в том числе предоставленное ему для исполнения должностных обязанностей</a:t>
            </a:r>
            <a:endParaRPr lang="ru-RU" sz="1200" b="1" spc="-50" dirty="0">
              <a:effectLst/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80" name="Text Box 74">
            <a:extLst>
              <a:ext uri="{FF2B5EF4-FFF2-40B4-BE49-F238E27FC236}">
                <a16:creationId xmlns="" xmlns:a16="http://schemas.microsoft.com/office/drawing/2014/main" id="{3A7CE732-7EF5-3580-BFC7-2F5119A3D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8422" y="1597589"/>
            <a:ext cx="2041809" cy="1477306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56845" marR="155575" indent="-1270" algn="ctr">
              <a:lnSpc>
                <a:spcPct val="97000"/>
              </a:lnSpc>
              <a:spcBef>
                <a:spcPts val="200"/>
              </a:spcBef>
              <a:spcAft>
                <a:spcPts val="0"/>
              </a:spcAft>
            </a:pPr>
            <a:endParaRPr lang="ru-RU" sz="1200" b="1" dirty="0">
              <a:solidFill>
                <a:srgbClr val="0F243E"/>
              </a:solidFill>
              <a:effectLst/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156845" marR="155575" indent="-1270" algn="ctr">
              <a:lnSpc>
                <a:spcPct val="97000"/>
              </a:lnSpc>
              <a:spcBef>
                <a:spcPts val="200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Уровень квалификации,</a:t>
            </a:r>
            <a:r>
              <a:rPr lang="ru-RU" sz="1200" b="1" spc="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необходимый для надлежащего</a:t>
            </a:r>
            <a:r>
              <a:rPr lang="ru-RU" sz="1200" b="1" spc="-170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исполнения</a:t>
            </a:r>
            <a:r>
              <a:rPr lang="ru-RU" sz="1200" b="1" spc="-30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должностных</a:t>
            </a:r>
            <a:endParaRPr lang="ru-RU" sz="1200" b="1" dirty="0">
              <a:effectLst/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85725" marR="86360" algn="ctr">
              <a:lnSpc>
                <a:spcPts val="97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обязанностей</a:t>
            </a:r>
            <a:endParaRPr lang="ru-RU" sz="1200" b="1" dirty="0">
              <a:effectLst/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81" name="Text Box 94">
            <a:extLst>
              <a:ext uri="{FF2B5EF4-FFF2-40B4-BE49-F238E27FC236}">
                <a16:creationId xmlns="" xmlns:a16="http://schemas.microsoft.com/office/drawing/2014/main" id="{BFA76D7E-1F53-3813-65B1-BCBC0314B6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2161" y="1582856"/>
            <a:ext cx="2263022" cy="886075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86360" marR="86360" algn="ctr">
              <a:lnSpc>
                <a:spcPts val="1005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О</a:t>
            </a:r>
            <a:r>
              <a:rPr lang="ru-RU" sz="1200" b="1" spc="-20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выходе</a:t>
            </a:r>
            <a:r>
              <a:rPr lang="ru-RU" sz="1200" b="1" spc="-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из</a:t>
            </a:r>
            <a:r>
              <a:rPr lang="ru-RU" sz="1200" b="1" spc="-30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гражданства</a:t>
            </a:r>
            <a:endParaRPr lang="ru-RU" sz="1200" b="1" dirty="0">
              <a:effectLst/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86360" marR="85090" algn="ctr">
              <a:lnSpc>
                <a:spcPct val="97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или о приобретении</a:t>
            </a:r>
            <a:r>
              <a:rPr lang="ru-RU" sz="1200" b="1" spc="-190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гражданства</a:t>
            </a:r>
            <a:r>
              <a:rPr lang="ru-RU" sz="1200" b="1" spc="-3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другого</a:t>
            </a:r>
            <a:endParaRPr lang="ru-RU" sz="1200" b="1" dirty="0">
              <a:effectLst/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86360" marR="86360" algn="ctr">
              <a:lnSpc>
                <a:spcPct val="97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государства (в день выхода или</a:t>
            </a:r>
            <a:r>
              <a:rPr lang="ru-RU" sz="1200" b="1" spc="-190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в</a:t>
            </a:r>
            <a:r>
              <a:rPr lang="ru-RU" sz="1200" b="1" spc="-10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день</a:t>
            </a:r>
            <a:r>
              <a:rPr lang="ru-RU" sz="1200" b="1" spc="-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приобретения)</a:t>
            </a:r>
            <a:endParaRPr lang="ru-RU" sz="1200" b="1" dirty="0">
              <a:effectLst/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82" name="Text Box 97">
            <a:extLst>
              <a:ext uri="{FF2B5EF4-FFF2-40B4-BE49-F238E27FC236}">
                <a16:creationId xmlns="" xmlns:a16="http://schemas.microsoft.com/office/drawing/2014/main" id="{F471AAD9-C761-12F1-FC6D-E9CE8F004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2161" y="2517264"/>
            <a:ext cx="2263022" cy="1072914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83820" marR="84455" indent="1270" algn="ctr">
              <a:lnSpc>
                <a:spcPct val="97000"/>
              </a:lnSpc>
              <a:spcBef>
                <a:spcPts val="35"/>
              </a:spcBef>
              <a:spcAft>
                <a:spcPts val="0"/>
              </a:spcAft>
            </a:pPr>
            <a:r>
              <a:rPr lang="ru-RU" sz="1200" b="1" spc="-50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Представлять в установленном порядке предусмотренные федеральным законом сведения о себе и членах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своей</a:t>
            </a:r>
            <a:r>
              <a:rPr lang="ru-RU" sz="1200" b="1" spc="-190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семьи</a:t>
            </a:r>
            <a:endParaRPr lang="ru-RU" sz="1200" b="1" dirty="0">
              <a:effectLst/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83" name="Text Box 100">
            <a:extLst>
              <a:ext uri="{FF2B5EF4-FFF2-40B4-BE49-F238E27FC236}">
                <a16:creationId xmlns="" xmlns:a16="http://schemas.microsoft.com/office/drawing/2014/main" id="{04853B24-1845-36E0-7915-1AE3AB1E1A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2160" y="3655384"/>
            <a:ext cx="2263022" cy="1299964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17475" marR="116205" algn="ctr">
              <a:lnSpc>
                <a:spcPct val="97000"/>
              </a:lnSpc>
              <a:spcBef>
                <a:spcPts val="85"/>
              </a:spcBef>
              <a:spcAft>
                <a:spcPts val="0"/>
              </a:spcAft>
            </a:pPr>
            <a:r>
              <a:rPr lang="ru-RU" sz="1200" b="1" spc="-50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О личной заинтересованности при исполнении должностных обязанностей, которая может привести к конфликту интересов, принимать меры по предотвращению такого конфликта</a:t>
            </a:r>
            <a:endParaRPr lang="ru-RU" sz="1200" b="1" spc="-50" dirty="0">
              <a:effectLst/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84" name="Text Box 71">
            <a:extLst>
              <a:ext uri="{FF2B5EF4-FFF2-40B4-BE49-F238E27FC236}">
                <a16:creationId xmlns="" xmlns:a16="http://schemas.microsoft.com/office/drawing/2014/main" id="{304ADA7D-769B-7AA0-34A6-DA91FEB06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7744" y="5020554"/>
            <a:ext cx="6767438" cy="1720813"/>
          </a:xfrm>
          <a:prstGeom prst="rect">
            <a:avLst/>
          </a:prstGeom>
          <a:solidFill>
            <a:srgbClr val="D9D9D9"/>
          </a:solidFill>
          <a:ln w="25908">
            <a:solidFill>
              <a:srgbClr val="8EB4E2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2797175" marR="2797810" algn="ctr">
              <a:spcBef>
                <a:spcPts val="415"/>
              </a:spcBef>
              <a:spcAft>
                <a:spcPts val="0"/>
              </a:spcAft>
            </a:pPr>
            <a:r>
              <a:rPr lang="ru-RU" sz="1200" b="1" spc="-8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ВНИМАНИЕ</a:t>
            </a:r>
            <a:endParaRPr lang="ru-RU" sz="1200" b="1" spc="-80" dirty="0">
              <a:effectLst/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77470" marR="77470" indent="182880" algn="just">
              <a:spcBef>
                <a:spcPts val="145"/>
              </a:spcBef>
              <a:spcAft>
                <a:spcPts val="0"/>
              </a:spcAft>
            </a:pPr>
            <a:r>
              <a:rPr lang="ru-RU" sz="1000" spc="-9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Гражданский служащий не вправе исполнять данное ему неправомерное поручение. При получении от соответствующего руководителя поручения, являющегося, по мнению гражданского служащего, неправомерным, гражданский служащий должен представить в письменной форме обоснование неправомерности данного поручения с указанием положений законодательства Российской Федерации, которые могут быть нарушены при     исполнении     данного     поручения,      и     получить      от     руководителя     подтверждение      этого      поручения      в      письменной      форме. В случае подтверждения руководителем данного поручения в письменной форме гражданский служащий обязан отказаться от его исполнения.</a:t>
            </a:r>
          </a:p>
          <a:p>
            <a:pPr marL="77470" marR="78105" indent="182880" algn="just">
              <a:spcAft>
                <a:spcPts val="0"/>
              </a:spcAft>
            </a:pPr>
            <a:r>
              <a:rPr lang="ru-RU" sz="1000" spc="-9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В случае исполнения гражданским служащим неправомерного поручения гражданский служащий и давший это поручение руководитель несут дисциплинарную, гражданско-правовую, административную или уголовную ответственность в соответствии с федеральными законами.</a:t>
            </a:r>
          </a:p>
          <a:p>
            <a:pPr marL="77470" marR="80010" indent="182880" algn="just">
              <a:spcAft>
                <a:spcPts val="0"/>
              </a:spcAft>
            </a:pPr>
            <a:r>
              <a:rPr lang="ru-RU" sz="1000" spc="-90" dirty="0"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Гражданские служащие подлежат обязательной государственной дактилоскопической регистрации в случаях и порядке, установленных федеральным законом.</a:t>
            </a:r>
          </a:p>
        </p:txBody>
      </p:sp>
    </p:spTree>
    <p:extLst>
      <p:ext uri="{BB962C8B-B14F-4D97-AF65-F5344CB8AC3E}">
        <p14:creationId xmlns:p14="http://schemas.microsoft.com/office/powerpoint/2010/main" val="415744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191" y="40025"/>
            <a:ext cx="8928992" cy="332347"/>
          </a:xfrm>
        </p:spPr>
        <p:txBody>
          <a:bodyPr>
            <a:normAutofit fontScale="90000"/>
          </a:bodyPr>
          <a:lstStyle/>
          <a:p>
            <a:pPr marL="826770" marR="1126490" algn="ctr">
              <a:lnSpc>
                <a:spcPts val="1450"/>
              </a:lnSpc>
              <a:spcBef>
                <a:spcPts val="140"/>
              </a:spcBef>
              <a:spcAft>
                <a:spcPts val="0"/>
              </a:spcAft>
            </a:pPr>
            <a:r>
              <a:rPr lang="ru-RU" sz="16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/>
            </a:r>
            <a:br>
              <a:rPr lang="ru-RU" sz="16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</a:br>
            <a:r>
              <a:rPr lang="ru-RU" sz="1800" b="1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Ограничения, связанные с гражданской службой</a:t>
            </a:r>
            <a:endParaRPr lang="ru-RU" b="1" dirty="0">
              <a:solidFill>
                <a:srgbClr val="FF0000"/>
              </a:solidFill>
              <a:latin typeface="PT Astra Serif" panose="020A0603040505020204" pitchFamily="18" charset="-52"/>
              <a:ea typeface="PT Astra Serif" panose="020A0603040505020204" pitchFamily="18" charset="-52"/>
              <a:cs typeface="Times New Roman" pitchFamily="18" charset="0"/>
            </a:endParaRPr>
          </a:p>
        </p:txBody>
      </p:sp>
      <p:sp>
        <p:nvSpPr>
          <p:cNvPr id="71" name="Заголовок 1">
            <a:extLst>
              <a:ext uri="{FF2B5EF4-FFF2-40B4-BE49-F238E27FC236}">
                <a16:creationId xmlns="" xmlns:a16="http://schemas.microsoft.com/office/drawing/2014/main" id="{052F6465-9739-CBCE-E361-A193E9758B7D}"/>
              </a:ext>
            </a:extLst>
          </p:cNvPr>
          <p:cNvSpPr txBox="1">
            <a:spLocks/>
          </p:cNvSpPr>
          <p:nvPr/>
        </p:nvSpPr>
        <p:spPr>
          <a:xfrm>
            <a:off x="24061" y="331965"/>
            <a:ext cx="8928992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826770" marR="1126490" algn="ctr">
              <a:lnSpc>
                <a:spcPts val="1450"/>
              </a:lnSpc>
              <a:spcBef>
                <a:spcPts val="140"/>
              </a:spcBef>
            </a:pPr>
            <a:r>
              <a:rPr lang="ru-RU" sz="1600" dirty="0">
                <a:latin typeface="Calibri Light" panose="020F0302020204030204" pitchFamily="34" charset="0"/>
                <a:ea typeface="Calibri Light" panose="020F0302020204030204" pitchFamily="34" charset="0"/>
              </a:rPr>
              <a:t/>
            </a:r>
            <a:br>
              <a:rPr lang="ru-RU" sz="1600" dirty="0">
                <a:latin typeface="Calibri Light" panose="020F0302020204030204" pitchFamily="34" charset="0"/>
                <a:ea typeface="Calibri Light" panose="020F0302020204030204" pitchFamily="34" charset="0"/>
              </a:rPr>
            </a:br>
            <a:r>
              <a:rPr lang="ru-RU" sz="1600" dirty="0">
                <a:latin typeface="Calibri Light" panose="020F0302020204030204" pitchFamily="34" charset="0"/>
                <a:ea typeface="Calibri Light" panose="020F0302020204030204" pitchFamily="34" charset="0"/>
              </a:rPr>
              <a:t> </a:t>
            </a:r>
            <a:br>
              <a:rPr lang="ru-RU" sz="1600" dirty="0">
                <a:latin typeface="Calibri Light" panose="020F0302020204030204" pitchFamily="34" charset="0"/>
                <a:ea typeface="Calibri Light" panose="020F0302020204030204" pitchFamily="34" charset="0"/>
              </a:rPr>
            </a:br>
            <a:r>
              <a:rPr lang="ru-RU" sz="1800" dirty="0">
                <a:latin typeface="Calibri Light" panose="020F0302020204030204" pitchFamily="34" charset="0"/>
                <a:ea typeface="Calibri Light" panose="020F0302020204030204" pitchFamily="34" charset="0"/>
              </a:rPr>
              <a:t/>
            </a:r>
            <a:br>
              <a:rPr lang="ru-RU" sz="1800" dirty="0">
                <a:latin typeface="Calibri Light" panose="020F0302020204030204" pitchFamily="34" charset="0"/>
                <a:ea typeface="Calibri Light" panose="020F0302020204030204" pitchFamily="34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41">
            <a:extLst>
              <a:ext uri="{FF2B5EF4-FFF2-40B4-BE49-F238E27FC236}">
                <a16:creationId xmlns="" xmlns:a16="http://schemas.microsoft.com/office/drawing/2014/main" id="{2F2C64B7-2D19-737A-2C63-2C8D3FE0FBB4}"/>
              </a:ext>
            </a:extLst>
          </p:cNvPr>
          <p:cNvGrpSpPr>
            <a:grpSpLocks/>
          </p:cNvGrpSpPr>
          <p:nvPr/>
        </p:nvGrpSpPr>
        <p:grpSpPr bwMode="auto">
          <a:xfrm>
            <a:off x="106192" y="420835"/>
            <a:ext cx="8876484" cy="921139"/>
            <a:chOff x="510" y="350"/>
            <a:chExt cx="12900" cy="1250"/>
          </a:xfrm>
        </p:grpSpPr>
        <p:sp>
          <p:nvSpPr>
            <p:cNvPr id="4" name="Freeform 57">
              <a:extLst>
                <a:ext uri="{FF2B5EF4-FFF2-40B4-BE49-F238E27FC236}">
                  <a16:creationId xmlns="" xmlns:a16="http://schemas.microsoft.com/office/drawing/2014/main" id="{18C96760-4D2D-16F8-2505-D392DA05542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" y="805"/>
              <a:ext cx="3005" cy="795"/>
            </a:xfrm>
            <a:custGeom>
              <a:avLst/>
              <a:gdLst>
                <a:gd name="T0" fmla="+- 0 1900 510"/>
                <a:gd name="T1" fmla="*/ T0 w 3005"/>
                <a:gd name="T2" fmla="+- 0 807 806"/>
                <a:gd name="T3" fmla="*/ 807 h 795"/>
                <a:gd name="T4" fmla="+- 0 1683 510"/>
                <a:gd name="T5" fmla="*/ T4 w 3005"/>
                <a:gd name="T6" fmla="+- 0 815 806"/>
                <a:gd name="T7" fmla="*/ 815 h 795"/>
                <a:gd name="T8" fmla="+- 0 1477 510"/>
                <a:gd name="T9" fmla="*/ T8 w 3005"/>
                <a:gd name="T10" fmla="+- 0 831 806"/>
                <a:gd name="T11" fmla="*/ 831 h 795"/>
                <a:gd name="T12" fmla="+- 0 1285 510"/>
                <a:gd name="T13" fmla="*/ T12 w 3005"/>
                <a:gd name="T14" fmla="+- 0 855 806"/>
                <a:gd name="T15" fmla="*/ 855 h 795"/>
                <a:gd name="T16" fmla="+- 0 1108 510"/>
                <a:gd name="T17" fmla="*/ T16 w 3005"/>
                <a:gd name="T18" fmla="+- 0 885 806"/>
                <a:gd name="T19" fmla="*/ 885 h 795"/>
                <a:gd name="T20" fmla="+- 0 950 510"/>
                <a:gd name="T21" fmla="*/ T20 w 3005"/>
                <a:gd name="T22" fmla="+- 0 922 806"/>
                <a:gd name="T23" fmla="*/ 922 h 795"/>
                <a:gd name="T24" fmla="+- 0 812 510"/>
                <a:gd name="T25" fmla="*/ T24 w 3005"/>
                <a:gd name="T26" fmla="+- 0 964 806"/>
                <a:gd name="T27" fmla="*/ 964 h 795"/>
                <a:gd name="T28" fmla="+- 0 650 510"/>
                <a:gd name="T29" fmla="*/ T28 w 3005"/>
                <a:gd name="T30" fmla="+- 0 1035 806"/>
                <a:gd name="T31" fmla="*/ 1035 h 795"/>
                <a:gd name="T32" fmla="+- 0 526 510"/>
                <a:gd name="T33" fmla="*/ T32 w 3005"/>
                <a:gd name="T34" fmla="+- 0 1144 806"/>
                <a:gd name="T35" fmla="*/ 1144 h 795"/>
                <a:gd name="T36" fmla="+- 0 514 510"/>
                <a:gd name="T37" fmla="*/ T36 w 3005"/>
                <a:gd name="T38" fmla="+- 0 1232 806"/>
                <a:gd name="T39" fmla="*/ 1232 h 795"/>
                <a:gd name="T40" fmla="+- 0 608 510"/>
                <a:gd name="T41" fmla="*/ T40 w 3005"/>
                <a:gd name="T42" fmla="+- 0 1344 806"/>
                <a:gd name="T43" fmla="*/ 1344 h 795"/>
                <a:gd name="T44" fmla="+- 0 812 510"/>
                <a:gd name="T45" fmla="*/ T44 w 3005"/>
                <a:gd name="T46" fmla="+- 0 1442 806"/>
                <a:gd name="T47" fmla="*/ 1442 h 795"/>
                <a:gd name="T48" fmla="+- 0 950 510"/>
                <a:gd name="T49" fmla="*/ T48 w 3005"/>
                <a:gd name="T50" fmla="+- 0 1484 806"/>
                <a:gd name="T51" fmla="*/ 1484 h 795"/>
                <a:gd name="T52" fmla="+- 0 1108 510"/>
                <a:gd name="T53" fmla="*/ T52 w 3005"/>
                <a:gd name="T54" fmla="+- 0 1520 806"/>
                <a:gd name="T55" fmla="*/ 1520 h 795"/>
                <a:gd name="T56" fmla="+- 0 1285 510"/>
                <a:gd name="T57" fmla="*/ T56 w 3005"/>
                <a:gd name="T58" fmla="+- 0 1550 806"/>
                <a:gd name="T59" fmla="*/ 1550 h 795"/>
                <a:gd name="T60" fmla="+- 0 1477 510"/>
                <a:gd name="T61" fmla="*/ T60 w 3005"/>
                <a:gd name="T62" fmla="+- 0 1574 806"/>
                <a:gd name="T63" fmla="*/ 1574 h 795"/>
                <a:gd name="T64" fmla="+- 0 1683 510"/>
                <a:gd name="T65" fmla="*/ T64 w 3005"/>
                <a:gd name="T66" fmla="+- 0 1590 806"/>
                <a:gd name="T67" fmla="*/ 1590 h 795"/>
                <a:gd name="T68" fmla="+- 0 1900 510"/>
                <a:gd name="T69" fmla="*/ T68 w 3005"/>
                <a:gd name="T70" fmla="+- 0 1599 806"/>
                <a:gd name="T71" fmla="*/ 1599 h 795"/>
                <a:gd name="T72" fmla="+- 0 2125 510"/>
                <a:gd name="T73" fmla="*/ T72 w 3005"/>
                <a:gd name="T74" fmla="+- 0 1599 806"/>
                <a:gd name="T75" fmla="*/ 1599 h 795"/>
                <a:gd name="T76" fmla="+- 0 2342 510"/>
                <a:gd name="T77" fmla="*/ T76 w 3005"/>
                <a:gd name="T78" fmla="+- 0 1590 806"/>
                <a:gd name="T79" fmla="*/ 1590 h 795"/>
                <a:gd name="T80" fmla="+- 0 2548 510"/>
                <a:gd name="T81" fmla="*/ T80 w 3005"/>
                <a:gd name="T82" fmla="+- 0 1574 806"/>
                <a:gd name="T83" fmla="*/ 1574 h 795"/>
                <a:gd name="T84" fmla="+- 0 2740 510"/>
                <a:gd name="T85" fmla="*/ T84 w 3005"/>
                <a:gd name="T86" fmla="+- 0 1550 806"/>
                <a:gd name="T87" fmla="*/ 1550 h 795"/>
                <a:gd name="T88" fmla="+- 0 2917 510"/>
                <a:gd name="T89" fmla="*/ T88 w 3005"/>
                <a:gd name="T90" fmla="+- 0 1520 806"/>
                <a:gd name="T91" fmla="*/ 1520 h 795"/>
                <a:gd name="T92" fmla="+- 0 3075 510"/>
                <a:gd name="T93" fmla="*/ T92 w 3005"/>
                <a:gd name="T94" fmla="+- 0 1484 806"/>
                <a:gd name="T95" fmla="*/ 1484 h 795"/>
                <a:gd name="T96" fmla="+- 0 3212 510"/>
                <a:gd name="T97" fmla="*/ T96 w 3005"/>
                <a:gd name="T98" fmla="+- 0 1442 806"/>
                <a:gd name="T99" fmla="*/ 1442 h 795"/>
                <a:gd name="T100" fmla="+- 0 3375 510"/>
                <a:gd name="T101" fmla="*/ T100 w 3005"/>
                <a:gd name="T102" fmla="+- 0 1370 806"/>
                <a:gd name="T103" fmla="*/ 1370 h 795"/>
                <a:gd name="T104" fmla="+- 0 3499 510"/>
                <a:gd name="T105" fmla="*/ T104 w 3005"/>
                <a:gd name="T106" fmla="+- 0 1261 806"/>
                <a:gd name="T107" fmla="*/ 1261 h 795"/>
                <a:gd name="T108" fmla="+- 0 3511 510"/>
                <a:gd name="T109" fmla="*/ T108 w 3005"/>
                <a:gd name="T110" fmla="+- 0 1173 806"/>
                <a:gd name="T111" fmla="*/ 1173 h 795"/>
                <a:gd name="T112" fmla="+- 0 3417 510"/>
                <a:gd name="T113" fmla="*/ T112 w 3005"/>
                <a:gd name="T114" fmla="+- 0 1061 806"/>
                <a:gd name="T115" fmla="*/ 1061 h 795"/>
                <a:gd name="T116" fmla="+- 0 3212 510"/>
                <a:gd name="T117" fmla="*/ T116 w 3005"/>
                <a:gd name="T118" fmla="+- 0 964 806"/>
                <a:gd name="T119" fmla="*/ 964 h 795"/>
                <a:gd name="T120" fmla="+- 0 3075 510"/>
                <a:gd name="T121" fmla="*/ T120 w 3005"/>
                <a:gd name="T122" fmla="+- 0 922 806"/>
                <a:gd name="T123" fmla="*/ 922 h 795"/>
                <a:gd name="T124" fmla="+- 0 2917 510"/>
                <a:gd name="T125" fmla="*/ T124 w 3005"/>
                <a:gd name="T126" fmla="+- 0 885 806"/>
                <a:gd name="T127" fmla="*/ 885 h 795"/>
                <a:gd name="T128" fmla="+- 0 2740 510"/>
                <a:gd name="T129" fmla="*/ T128 w 3005"/>
                <a:gd name="T130" fmla="+- 0 855 806"/>
                <a:gd name="T131" fmla="*/ 855 h 795"/>
                <a:gd name="T132" fmla="+- 0 2548 510"/>
                <a:gd name="T133" fmla="*/ T132 w 3005"/>
                <a:gd name="T134" fmla="+- 0 831 806"/>
                <a:gd name="T135" fmla="*/ 831 h 795"/>
                <a:gd name="T136" fmla="+- 0 2342 510"/>
                <a:gd name="T137" fmla="*/ T136 w 3005"/>
                <a:gd name="T138" fmla="+- 0 815 806"/>
                <a:gd name="T139" fmla="*/ 815 h 795"/>
                <a:gd name="T140" fmla="+- 0 2125 510"/>
                <a:gd name="T141" fmla="*/ T140 w 3005"/>
                <a:gd name="T142" fmla="+- 0 807 806"/>
                <a:gd name="T143" fmla="*/ 807 h 79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</a:cxnLst>
              <a:rect l="0" t="0" r="r" b="b"/>
              <a:pathLst>
                <a:path w="3005" h="795">
                  <a:moveTo>
                    <a:pt x="1502" y="0"/>
                  </a:moveTo>
                  <a:lnTo>
                    <a:pt x="1390" y="1"/>
                  </a:lnTo>
                  <a:lnTo>
                    <a:pt x="1280" y="4"/>
                  </a:lnTo>
                  <a:lnTo>
                    <a:pt x="1173" y="9"/>
                  </a:lnTo>
                  <a:lnTo>
                    <a:pt x="1068" y="16"/>
                  </a:lnTo>
                  <a:lnTo>
                    <a:pt x="967" y="25"/>
                  </a:lnTo>
                  <a:lnTo>
                    <a:pt x="869" y="36"/>
                  </a:lnTo>
                  <a:lnTo>
                    <a:pt x="775" y="49"/>
                  </a:lnTo>
                  <a:lnTo>
                    <a:pt x="684" y="64"/>
                  </a:lnTo>
                  <a:lnTo>
                    <a:pt x="598" y="79"/>
                  </a:lnTo>
                  <a:lnTo>
                    <a:pt x="517" y="97"/>
                  </a:lnTo>
                  <a:lnTo>
                    <a:pt x="440" y="116"/>
                  </a:lnTo>
                  <a:lnTo>
                    <a:pt x="369" y="136"/>
                  </a:lnTo>
                  <a:lnTo>
                    <a:pt x="302" y="158"/>
                  </a:lnTo>
                  <a:lnTo>
                    <a:pt x="242" y="180"/>
                  </a:lnTo>
                  <a:lnTo>
                    <a:pt x="140" y="229"/>
                  </a:lnTo>
                  <a:lnTo>
                    <a:pt x="64" y="282"/>
                  </a:lnTo>
                  <a:lnTo>
                    <a:pt x="16" y="338"/>
                  </a:lnTo>
                  <a:lnTo>
                    <a:pt x="0" y="397"/>
                  </a:lnTo>
                  <a:lnTo>
                    <a:pt x="4" y="426"/>
                  </a:lnTo>
                  <a:lnTo>
                    <a:pt x="36" y="484"/>
                  </a:lnTo>
                  <a:lnTo>
                    <a:pt x="98" y="538"/>
                  </a:lnTo>
                  <a:lnTo>
                    <a:pt x="188" y="589"/>
                  </a:lnTo>
                  <a:lnTo>
                    <a:pt x="302" y="636"/>
                  </a:lnTo>
                  <a:lnTo>
                    <a:pt x="369" y="657"/>
                  </a:lnTo>
                  <a:lnTo>
                    <a:pt x="440" y="678"/>
                  </a:lnTo>
                  <a:lnTo>
                    <a:pt x="517" y="697"/>
                  </a:lnTo>
                  <a:lnTo>
                    <a:pt x="598" y="714"/>
                  </a:lnTo>
                  <a:lnTo>
                    <a:pt x="684" y="730"/>
                  </a:lnTo>
                  <a:lnTo>
                    <a:pt x="775" y="744"/>
                  </a:lnTo>
                  <a:lnTo>
                    <a:pt x="869" y="757"/>
                  </a:lnTo>
                  <a:lnTo>
                    <a:pt x="967" y="768"/>
                  </a:lnTo>
                  <a:lnTo>
                    <a:pt x="1068" y="777"/>
                  </a:lnTo>
                  <a:lnTo>
                    <a:pt x="1173" y="784"/>
                  </a:lnTo>
                  <a:lnTo>
                    <a:pt x="1280" y="790"/>
                  </a:lnTo>
                  <a:lnTo>
                    <a:pt x="1390" y="793"/>
                  </a:lnTo>
                  <a:lnTo>
                    <a:pt x="1502" y="794"/>
                  </a:lnTo>
                  <a:lnTo>
                    <a:pt x="1615" y="793"/>
                  </a:lnTo>
                  <a:lnTo>
                    <a:pt x="1724" y="790"/>
                  </a:lnTo>
                  <a:lnTo>
                    <a:pt x="1832" y="784"/>
                  </a:lnTo>
                  <a:lnTo>
                    <a:pt x="1936" y="777"/>
                  </a:lnTo>
                  <a:lnTo>
                    <a:pt x="2038" y="768"/>
                  </a:lnTo>
                  <a:lnTo>
                    <a:pt x="2136" y="757"/>
                  </a:lnTo>
                  <a:lnTo>
                    <a:pt x="2230" y="744"/>
                  </a:lnTo>
                  <a:lnTo>
                    <a:pt x="2320" y="730"/>
                  </a:lnTo>
                  <a:lnTo>
                    <a:pt x="2407" y="714"/>
                  </a:lnTo>
                  <a:lnTo>
                    <a:pt x="2488" y="697"/>
                  </a:lnTo>
                  <a:lnTo>
                    <a:pt x="2565" y="678"/>
                  </a:lnTo>
                  <a:lnTo>
                    <a:pt x="2636" y="657"/>
                  </a:lnTo>
                  <a:lnTo>
                    <a:pt x="2702" y="636"/>
                  </a:lnTo>
                  <a:lnTo>
                    <a:pt x="2763" y="613"/>
                  </a:lnTo>
                  <a:lnTo>
                    <a:pt x="2865" y="564"/>
                  </a:lnTo>
                  <a:lnTo>
                    <a:pt x="2941" y="511"/>
                  </a:lnTo>
                  <a:lnTo>
                    <a:pt x="2989" y="455"/>
                  </a:lnTo>
                  <a:lnTo>
                    <a:pt x="3005" y="397"/>
                  </a:lnTo>
                  <a:lnTo>
                    <a:pt x="3001" y="367"/>
                  </a:lnTo>
                  <a:lnTo>
                    <a:pt x="2969" y="310"/>
                  </a:lnTo>
                  <a:lnTo>
                    <a:pt x="2907" y="255"/>
                  </a:lnTo>
                  <a:lnTo>
                    <a:pt x="2817" y="204"/>
                  </a:lnTo>
                  <a:lnTo>
                    <a:pt x="2702" y="158"/>
                  </a:lnTo>
                  <a:lnTo>
                    <a:pt x="2636" y="136"/>
                  </a:lnTo>
                  <a:lnTo>
                    <a:pt x="2565" y="116"/>
                  </a:lnTo>
                  <a:lnTo>
                    <a:pt x="2488" y="97"/>
                  </a:lnTo>
                  <a:lnTo>
                    <a:pt x="2407" y="79"/>
                  </a:lnTo>
                  <a:lnTo>
                    <a:pt x="2320" y="64"/>
                  </a:lnTo>
                  <a:lnTo>
                    <a:pt x="2230" y="49"/>
                  </a:lnTo>
                  <a:lnTo>
                    <a:pt x="2136" y="36"/>
                  </a:lnTo>
                  <a:lnTo>
                    <a:pt x="2038" y="25"/>
                  </a:lnTo>
                  <a:lnTo>
                    <a:pt x="1936" y="16"/>
                  </a:lnTo>
                  <a:lnTo>
                    <a:pt x="1832" y="9"/>
                  </a:lnTo>
                  <a:lnTo>
                    <a:pt x="1724" y="4"/>
                  </a:lnTo>
                  <a:lnTo>
                    <a:pt x="1615" y="1"/>
                  </a:lnTo>
                  <a:lnTo>
                    <a:pt x="1502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5" name="Freeform 56">
              <a:extLst>
                <a:ext uri="{FF2B5EF4-FFF2-40B4-BE49-F238E27FC236}">
                  <a16:creationId xmlns="" xmlns:a16="http://schemas.microsoft.com/office/drawing/2014/main" id="{683F0351-77DC-4469-7630-A440DB593E3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" y="805"/>
              <a:ext cx="3005" cy="795"/>
            </a:xfrm>
            <a:custGeom>
              <a:avLst/>
              <a:gdLst>
                <a:gd name="T0" fmla="+- 0 526 510"/>
                <a:gd name="T1" fmla="*/ T0 w 3005"/>
                <a:gd name="T2" fmla="+- 0 1144 806"/>
                <a:gd name="T3" fmla="*/ 1144 h 795"/>
                <a:gd name="T4" fmla="+- 0 650 510"/>
                <a:gd name="T5" fmla="*/ T4 w 3005"/>
                <a:gd name="T6" fmla="+- 0 1035 806"/>
                <a:gd name="T7" fmla="*/ 1035 h 795"/>
                <a:gd name="T8" fmla="+- 0 812 510"/>
                <a:gd name="T9" fmla="*/ T8 w 3005"/>
                <a:gd name="T10" fmla="+- 0 964 806"/>
                <a:gd name="T11" fmla="*/ 964 h 795"/>
                <a:gd name="T12" fmla="+- 0 950 510"/>
                <a:gd name="T13" fmla="*/ T12 w 3005"/>
                <a:gd name="T14" fmla="+- 0 922 806"/>
                <a:gd name="T15" fmla="*/ 922 h 795"/>
                <a:gd name="T16" fmla="+- 0 1108 510"/>
                <a:gd name="T17" fmla="*/ T16 w 3005"/>
                <a:gd name="T18" fmla="+- 0 885 806"/>
                <a:gd name="T19" fmla="*/ 885 h 795"/>
                <a:gd name="T20" fmla="+- 0 1285 510"/>
                <a:gd name="T21" fmla="*/ T20 w 3005"/>
                <a:gd name="T22" fmla="+- 0 855 806"/>
                <a:gd name="T23" fmla="*/ 855 h 795"/>
                <a:gd name="T24" fmla="+- 0 1477 510"/>
                <a:gd name="T25" fmla="*/ T24 w 3005"/>
                <a:gd name="T26" fmla="+- 0 831 806"/>
                <a:gd name="T27" fmla="*/ 831 h 795"/>
                <a:gd name="T28" fmla="+- 0 1683 510"/>
                <a:gd name="T29" fmla="*/ T28 w 3005"/>
                <a:gd name="T30" fmla="+- 0 815 806"/>
                <a:gd name="T31" fmla="*/ 815 h 795"/>
                <a:gd name="T32" fmla="+- 0 1900 510"/>
                <a:gd name="T33" fmla="*/ T32 w 3005"/>
                <a:gd name="T34" fmla="+- 0 807 806"/>
                <a:gd name="T35" fmla="*/ 807 h 795"/>
                <a:gd name="T36" fmla="+- 0 2125 510"/>
                <a:gd name="T37" fmla="*/ T36 w 3005"/>
                <a:gd name="T38" fmla="+- 0 807 806"/>
                <a:gd name="T39" fmla="*/ 807 h 795"/>
                <a:gd name="T40" fmla="+- 0 2342 510"/>
                <a:gd name="T41" fmla="*/ T40 w 3005"/>
                <a:gd name="T42" fmla="+- 0 815 806"/>
                <a:gd name="T43" fmla="*/ 815 h 795"/>
                <a:gd name="T44" fmla="+- 0 2548 510"/>
                <a:gd name="T45" fmla="*/ T44 w 3005"/>
                <a:gd name="T46" fmla="+- 0 831 806"/>
                <a:gd name="T47" fmla="*/ 831 h 795"/>
                <a:gd name="T48" fmla="+- 0 2740 510"/>
                <a:gd name="T49" fmla="*/ T48 w 3005"/>
                <a:gd name="T50" fmla="+- 0 855 806"/>
                <a:gd name="T51" fmla="*/ 855 h 795"/>
                <a:gd name="T52" fmla="+- 0 2917 510"/>
                <a:gd name="T53" fmla="*/ T52 w 3005"/>
                <a:gd name="T54" fmla="+- 0 885 806"/>
                <a:gd name="T55" fmla="*/ 885 h 795"/>
                <a:gd name="T56" fmla="+- 0 3075 510"/>
                <a:gd name="T57" fmla="*/ T56 w 3005"/>
                <a:gd name="T58" fmla="+- 0 922 806"/>
                <a:gd name="T59" fmla="*/ 922 h 795"/>
                <a:gd name="T60" fmla="+- 0 3212 510"/>
                <a:gd name="T61" fmla="*/ T60 w 3005"/>
                <a:gd name="T62" fmla="+- 0 964 806"/>
                <a:gd name="T63" fmla="*/ 964 h 795"/>
                <a:gd name="T64" fmla="+- 0 3375 510"/>
                <a:gd name="T65" fmla="*/ T64 w 3005"/>
                <a:gd name="T66" fmla="+- 0 1035 806"/>
                <a:gd name="T67" fmla="*/ 1035 h 795"/>
                <a:gd name="T68" fmla="+- 0 3499 510"/>
                <a:gd name="T69" fmla="*/ T68 w 3005"/>
                <a:gd name="T70" fmla="+- 0 1144 806"/>
                <a:gd name="T71" fmla="*/ 1144 h 795"/>
                <a:gd name="T72" fmla="+- 0 3511 510"/>
                <a:gd name="T73" fmla="*/ T72 w 3005"/>
                <a:gd name="T74" fmla="+- 0 1232 806"/>
                <a:gd name="T75" fmla="*/ 1232 h 795"/>
                <a:gd name="T76" fmla="+- 0 3417 510"/>
                <a:gd name="T77" fmla="*/ T76 w 3005"/>
                <a:gd name="T78" fmla="+- 0 1344 806"/>
                <a:gd name="T79" fmla="*/ 1344 h 795"/>
                <a:gd name="T80" fmla="+- 0 3212 510"/>
                <a:gd name="T81" fmla="*/ T80 w 3005"/>
                <a:gd name="T82" fmla="+- 0 1442 806"/>
                <a:gd name="T83" fmla="*/ 1442 h 795"/>
                <a:gd name="T84" fmla="+- 0 3075 510"/>
                <a:gd name="T85" fmla="*/ T84 w 3005"/>
                <a:gd name="T86" fmla="+- 0 1484 806"/>
                <a:gd name="T87" fmla="*/ 1484 h 795"/>
                <a:gd name="T88" fmla="+- 0 2917 510"/>
                <a:gd name="T89" fmla="*/ T88 w 3005"/>
                <a:gd name="T90" fmla="+- 0 1520 806"/>
                <a:gd name="T91" fmla="*/ 1520 h 795"/>
                <a:gd name="T92" fmla="+- 0 2740 510"/>
                <a:gd name="T93" fmla="*/ T92 w 3005"/>
                <a:gd name="T94" fmla="+- 0 1550 806"/>
                <a:gd name="T95" fmla="*/ 1550 h 795"/>
                <a:gd name="T96" fmla="+- 0 2548 510"/>
                <a:gd name="T97" fmla="*/ T96 w 3005"/>
                <a:gd name="T98" fmla="+- 0 1574 806"/>
                <a:gd name="T99" fmla="*/ 1574 h 795"/>
                <a:gd name="T100" fmla="+- 0 2342 510"/>
                <a:gd name="T101" fmla="*/ T100 w 3005"/>
                <a:gd name="T102" fmla="+- 0 1590 806"/>
                <a:gd name="T103" fmla="*/ 1590 h 795"/>
                <a:gd name="T104" fmla="+- 0 2125 510"/>
                <a:gd name="T105" fmla="*/ T104 w 3005"/>
                <a:gd name="T106" fmla="+- 0 1599 806"/>
                <a:gd name="T107" fmla="*/ 1599 h 795"/>
                <a:gd name="T108" fmla="+- 0 1900 510"/>
                <a:gd name="T109" fmla="*/ T108 w 3005"/>
                <a:gd name="T110" fmla="+- 0 1599 806"/>
                <a:gd name="T111" fmla="*/ 1599 h 795"/>
                <a:gd name="T112" fmla="+- 0 1683 510"/>
                <a:gd name="T113" fmla="*/ T112 w 3005"/>
                <a:gd name="T114" fmla="+- 0 1590 806"/>
                <a:gd name="T115" fmla="*/ 1590 h 795"/>
                <a:gd name="T116" fmla="+- 0 1477 510"/>
                <a:gd name="T117" fmla="*/ T116 w 3005"/>
                <a:gd name="T118" fmla="+- 0 1574 806"/>
                <a:gd name="T119" fmla="*/ 1574 h 795"/>
                <a:gd name="T120" fmla="+- 0 1285 510"/>
                <a:gd name="T121" fmla="*/ T120 w 3005"/>
                <a:gd name="T122" fmla="+- 0 1550 806"/>
                <a:gd name="T123" fmla="*/ 1550 h 795"/>
                <a:gd name="T124" fmla="+- 0 1108 510"/>
                <a:gd name="T125" fmla="*/ T124 w 3005"/>
                <a:gd name="T126" fmla="+- 0 1520 806"/>
                <a:gd name="T127" fmla="*/ 1520 h 795"/>
                <a:gd name="T128" fmla="+- 0 950 510"/>
                <a:gd name="T129" fmla="*/ T128 w 3005"/>
                <a:gd name="T130" fmla="+- 0 1484 806"/>
                <a:gd name="T131" fmla="*/ 1484 h 795"/>
                <a:gd name="T132" fmla="+- 0 812 510"/>
                <a:gd name="T133" fmla="*/ T132 w 3005"/>
                <a:gd name="T134" fmla="+- 0 1442 806"/>
                <a:gd name="T135" fmla="*/ 1442 h 795"/>
                <a:gd name="T136" fmla="+- 0 650 510"/>
                <a:gd name="T137" fmla="*/ T136 w 3005"/>
                <a:gd name="T138" fmla="+- 0 1370 806"/>
                <a:gd name="T139" fmla="*/ 1370 h 795"/>
                <a:gd name="T140" fmla="+- 0 526 510"/>
                <a:gd name="T141" fmla="*/ T140 w 3005"/>
                <a:gd name="T142" fmla="+- 0 1261 806"/>
                <a:gd name="T143" fmla="*/ 1261 h 79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</a:cxnLst>
              <a:rect l="0" t="0" r="r" b="b"/>
              <a:pathLst>
                <a:path w="3005" h="795">
                  <a:moveTo>
                    <a:pt x="0" y="397"/>
                  </a:moveTo>
                  <a:lnTo>
                    <a:pt x="16" y="338"/>
                  </a:lnTo>
                  <a:lnTo>
                    <a:pt x="64" y="282"/>
                  </a:lnTo>
                  <a:lnTo>
                    <a:pt x="140" y="229"/>
                  </a:lnTo>
                  <a:lnTo>
                    <a:pt x="242" y="180"/>
                  </a:lnTo>
                  <a:lnTo>
                    <a:pt x="302" y="158"/>
                  </a:lnTo>
                  <a:lnTo>
                    <a:pt x="369" y="136"/>
                  </a:lnTo>
                  <a:lnTo>
                    <a:pt x="440" y="116"/>
                  </a:lnTo>
                  <a:lnTo>
                    <a:pt x="517" y="97"/>
                  </a:lnTo>
                  <a:lnTo>
                    <a:pt x="598" y="79"/>
                  </a:lnTo>
                  <a:lnTo>
                    <a:pt x="684" y="64"/>
                  </a:lnTo>
                  <a:lnTo>
                    <a:pt x="775" y="49"/>
                  </a:lnTo>
                  <a:lnTo>
                    <a:pt x="869" y="36"/>
                  </a:lnTo>
                  <a:lnTo>
                    <a:pt x="967" y="25"/>
                  </a:lnTo>
                  <a:lnTo>
                    <a:pt x="1068" y="16"/>
                  </a:lnTo>
                  <a:lnTo>
                    <a:pt x="1173" y="9"/>
                  </a:lnTo>
                  <a:lnTo>
                    <a:pt x="1280" y="4"/>
                  </a:lnTo>
                  <a:lnTo>
                    <a:pt x="1390" y="1"/>
                  </a:lnTo>
                  <a:lnTo>
                    <a:pt x="1502" y="0"/>
                  </a:lnTo>
                  <a:lnTo>
                    <a:pt x="1615" y="1"/>
                  </a:lnTo>
                  <a:lnTo>
                    <a:pt x="1724" y="4"/>
                  </a:lnTo>
                  <a:lnTo>
                    <a:pt x="1832" y="9"/>
                  </a:lnTo>
                  <a:lnTo>
                    <a:pt x="1936" y="16"/>
                  </a:lnTo>
                  <a:lnTo>
                    <a:pt x="2038" y="25"/>
                  </a:lnTo>
                  <a:lnTo>
                    <a:pt x="2136" y="36"/>
                  </a:lnTo>
                  <a:lnTo>
                    <a:pt x="2230" y="49"/>
                  </a:lnTo>
                  <a:lnTo>
                    <a:pt x="2320" y="64"/>
                  </a:lnTo>
                  <a:lnTo>
                    <a:pt x="2407" y="79"/>
                  </a:lnTo>
                  <a:lnTo>
                    <a:pt x="2488" y="97"/>
                  </a:lnTo>
                  <a:lnTo>
                    <a:pt x="2565" y="116"/>
                  </a:lnTo>
                  <a:lnTo>
                    <a:pt x="2636" y="136"/>
                  </a:lnTo>
                  <a:lnTo>
                    <a:pt x="2702" y="158"/>
                  </a:lnTo>
                  <a:lnTo>
                    <a:pt x="2763" y="180"/>
                  </a:lnTo>
                  <a:lnTo>
                    <a:pt x="2865" y="229"/>
                  </a:lnTo>
                  <a:lnTo>
                    <a:pt x="2941" y="282"/>
                  </a:lnTo>
                  <a:lnTo>
                    <a:pt x="2989" y="338"/>
                  </a:lnTo>
                  <a:lnTo>
                    <a:pt x="3005" y="397"/>
                  </a:lnTo>
                  <a:lnTo>
                    <a:pt x="3001" y="426"/>
                  </a:lnTo>
                  <a:lnTo>
                    <a:pt x="2969" y="484"/>
                  </a:lnTo>
                  <a:lnTo>
                    <a:pt x="2907" y="538"/>
                  </a:lnTo>
                  <a:lnTo>
                    <a:pt x="2817" y="589"/>
                  </a:lnTo>
                  <a:lnTo>
                    <a:pt x="2702" y="636"/>
                  </a:lnTo>
                  <a:lnTo>
                    <a:pt x="2636" y="657"/>
                  </a:lnTo>
                  <a:lnTo>
                    <a:pt x="2565" y="678"/>
                  </a:lnTo>
                  <a:lnTo>
                    <a:pt x="2488" y="697"/>
                  </a:lnTo>
                  <a:lnTo>
                    <a:pt x="2407" y="714"/>
                  </a:lnTo>
                  <a:lnTo>
                    <a:pt x="2320" y="730"/>
                  </a:lnTo>
                  <a:lnTo>
                    <a:pt x="2230" y="744"/>
                  </a:lnTo>
                  <a:lnTo>
                    <a:pt x="2136" y="757"/>
                  </a:lnTo>
                  <a:lnTo>
                    <a:pt x="2038" y="768"/>
                  </a:lnTo>
                  <a:lnTo>
                    <a:pt x="1936" y="777"/>
                  </a:lnTo>
                  <a:lnTo>
                    <a:pt x="1832" y="784"/>
                  </a:lnTo>
                  <a:lnTo>
                    <a:pt x="1724" y="790"/>
                  </a:lnTo>
                  <a:lnTo>
                    <a:pt x="1615" y="793"/>
                  </a:lnTo>
                  <a:lnTo>
                    <a:pt x="1502" y="794"/>
                  </a:lnTo>
                  <a:lnTo>
                    <a:pt x="1390" y="793"/>
                  </a:lnTo>
                  <a:lnTo>
                    <a:pt x="1280" y="790"/>
                  </a:lnTo>
                  <a:lnTo>
                    <a:pt x="1173" y="784"/>
                  </a:lnTo>
                  <a:lnTo>
                    <a:pt x="1068" y="777"/>
                  </a:lnTo>
                  <a:lnTo>
                    <a:pt x="967" y="768"/>
                  </a:lnTo>
                  <a:lnTo>
                    <a:pt x="869" y="757"/>
                  </a:lnTo>
                  <a:lnTo>
                    <a:pt x="775" y="744"/>
                  </a:lnTo>
                  <a:lnTo>
                    <a:pt x="684" y="730"/>
                  </a:lnTo>
                  <a:lnTo>
                    <a:pt x="598" y="714"/>
                  </a:lnTo>
                  <a:lnTo>
                    <a:pt x="517" y="697"/>
                  </a:lnTo>
                  <a:lnTo>
                    <a:pt x="440" y="678"/>
                  </a:lnTo>
                  <a:lnTo>
                    <a:pt x="369" y="657"/>
                  </a:lnTo>
                  <a:lnTo>
                    <a:pt x="302" y="636"/>
                  </a:lnTo>
                  <a:lnTo>
                    <a:pt x="242" y="613"/>
                  </a:lnTo>
                  <a:lnTo>
                    <a:pt x="140" y="564"/>
                  </a:lnTo>
                  <a:lnTo>
                    <a:pt x="64" y="511"/>
                  </a:lnTo>
                  <a:lnTo>
                    <a:pt x="16" y="455"/>
                  </a:lnTo>
                  <a:lnTo>
                    <a:pt x="0" y="397"/>
                  </a:lnTo>
                  <a:close/>
                </a:path>
              </a:pathLst>
            </a:custGeom>
            <a:noFill/>
            <a:ln w="25908">
              <a:solidFill>
                <a:srgbClr val="8EB4E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cxnSp>
          <p:nvCxnSpPr>
            <p:cNvPr id="6" name="Line 55">
              <a:extLst>
                <a:ext uri="{FF2B5EF4-FFF2-40B4-BE49-F238E27FC236}">
                  <a16:creationId xmlns="" xmlns:a16="http://schemas.microsoft.com/office/drawing/2014/main" id="{699DCD15-E1D1-1844-D3E2-2FFC89CE6EB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011" y="351"/>
              <a:ext cx="9894" cy="0"/>
            </a:xfrm>
            <a:prstGeom prst="line">
              <a:avLst/>
            </a:prstGeom>
            <a:noFill/>
            <a:ln w="9144">
              <a:solidFill>
                <a:srgbClr val="497DB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" name="AutoShape 54">
              <a:extLst>
                <a:ext uri="{FF2B5EF4-FFF2-40B4-BE49-F238E27FC236}">
                  <a16:creationId xmlns="" xmlns:a16="http://schemas.microsoft.com/office/drawing/2014/main" id="{6883CCF5-B422-3FE7-4ED0-2F3FAA5E3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" y="350"/>
              <a:ext cx="163" cy="454"/>
            </a:xfrm>
            <a:custGeom>
              <a:avLst/>
              <a:gdLst>
                <a:gd name="T0" fmla="+- 0 1941 1930"/>
                <a:gd name="T1" fmla="*/ T0 w 163"/>
                <a:gd name="T2" fmla="+- 0 653 351"/>
                <a:gd name="T3" fmla="*/ 653 h 454"/>
                <a:gd name="T4" fmla="+- 0 1931 1930"/>
                <a:gd name="T5" fmla="*/ T4 w 163"/>
                <a:gd name="T6" fmla="+- 0 659 351"/>
                <a:gd name="T7" fmla="*/ 659 h 454"/>
                <a:gd name="T8" fmla="+- 0 1930 1930"/>
                <a:gd name="T9" fmla="*/ T8 w 163"/>
                <a:gd name="T10" fmla="+- 0 665 351"/>
                <a:gd name="T11" fmla="*/ 665 h 454"/>
                <a:gd name="T12" fmla="+- 0 2011 1930"/>
                <a:gd name="T13" fmla="*/ T12 w 163"/>
                <a:gd name="T14" fmla="+- 0 804 351"/>
                <a:gd name="T15" fmla="*/ 804 h 454"/>
                <a:gd name="T16" fmla="+- 0 2023 1930"/>
                <a:gd name="T17" fmla="*/ T16 w 163"/>
                <a:gd name="T18" fmla="+- 0 785 351"/>
                <a:gd name="T19" fmla="*/ 785 h 454"/>
                <a:gd name="T20" fmla="+- 0 2001 1930"/>
                <a:gd name="T21" fmla="*/ T20 w 163"/>
                <a:gd name="T22" fmla="+- 0 785 351"/>
                <a:gd name="T23" fmla="*/ 785 h 454"/>
                <a:gd name="T24" fmla="+- 0 2001 1930"/>
                <a:gd name="T25" fmla="*/ T24 w 163"/>
                <a:gd name="T26" fmla="+- 0 748 351"/>
                <a:gd name="T27" fmla="*/ 748 h 454"/>
                <a:gd name="T28" fmla="+- 0 1947 1930"/>
                <a:gd name="T29" fmla="*/ T28 w 163"/>
                <a:gd name="T30" fmla="+- 0 655 351"/>
                <a:gd name="T31" fmla="*/ 655 h 454"/>
                <a:gd name="T32" fmla="+- 0 1941 1930"/>
                <a:gd name="T33" fmla="*/ T32 w 163"/>
                <a:gd name="T34" fmla="+- 0 653 351"/>
                <a:gd name="T35" fmla="*/ 653 h 454"/>
                <a:gd name="T36" fmla="+- 0 2001 1930"/>
                <a:gd name="T37" fmla="*/ T36 w 163"/>
                <a:gd name="T38" fmla="+- 0 748 351"/>
                <a:gd name="T39" fmla="*/ 748 h 454"/>
                <a:gd name="T40" fmla="+- 0 2001 1930"/>
                <a:gd name="T41" fmla="*/ T40 w 163"/>
                <a:gd name="T42" fmla="+- 0 785 351"/>
                <a:gd name="T43" fmla="*/ 785 h 454"/>
                <a:gd name="T44" fmla="+- 0 2021 1930"/>
                <a:gd name="T45" fmla="*/ T44 w 163"/>
                <a:gd name="T46" fmla="+- 0 785 351"/>
                <a:gd name="T47" fmla="*/ 785 h 454"/>
                <a:gd name="T48" fmla="+- 0 2021 1930"/>
                <a:gd name="T49" fmla="*/ T48 w 163"/>
                <a:gd name="T50" fmla="+- 0 780 351"/>
                <a:gd name="T51" fmla="*/ 780 h 454"/>
                <a:gd name="T52" fmla="+- 0 2003 1930"/>
                <a:gd name="T53" fmla="*/ T52 w 163"/>
                <a:gd name="T54" fmla="+- 0 780 351"/>
                <a:gd name="T55" fmla="*/ 780 h 454"/>
                <a:gd name="T56" fmla="+- 0 2011 1930"/>
                <a:gd name="T57" fmla="*/ T56 w 163"/>
                <a:gd name="T58" fmla="+- 0 765 351"/>
                <a:gd name="T59" fmla="*/ 765 h 454"/>
                <a:gd name="T60" fmla="+- 0 2001 1930"/>
                <a:gd name="T61" fmla="*/ T60 w 163"/>
                <a:gd name="T62" fmla="+- 0 748 351"/>
                <a:gd name="T63" fmla="*/ 748 h 454"/>
                <a:gd name="T64" fmla="+- 0 2081 1930"/>
                <a:gd name="T65" fmla="*/ T64 w 163"/>
                <a:gd name="T66" fmla="+- 0 653 351"/>
                <a:gd name="T67" fmla="*/ 653 h 454"/>
                <a:gd name="T68" fmla="+- 0 2075 1930"/>
                <a:gd name="T69" fmla="*/ T68 w 163"/>
                <a:gd name="T70" fmla="+- 0 655 351"/>
                <a:gd name="T71" fmla="*/ 655 h 454"/>
                <a:gd name="T72" fmla="+- 0 2021 1930"/>
                <a:gd name="T73" fmla="*/ T72 w 163"/>
                <a:gd name="T74" fmla="+- 0 748 351"/>
                <a:gd name="T75" fmla="*/ 748 h 454"/>
                <a:gd name="T76" fmla="+- 0 2021 1930"/>
                <a:gd name="T77" fmla="*/ T76 w 163"/>
                <a:gd name="T78" fmla="+- 0 785 351"/>
                <a:gd name="T79" fmla="*/ 785 h 454"/>
                <a:gd name="T80" fmla="+- 0 2023 1930"/>
                <a:gd name="T81" fmla="*/ T80 w 163"/>
                <a:gd name="T82" fmla="+- 0 785 351"/>
                <a:gd name="T83" fmla="*/ 785 h 454"/>
                <a:gd name="T84" fmla="+- 0 2093 1930"/>
                <a:gd name="T85" fmla="*/ T84 w 163"/>
                <a:gd name="T86" fmla="+- 0 665 351"/>
                <a:gd name="T87" fmla="*/ 665 h 454"/>
                <a:gd name="T88" fmla="+- 0 2091 1930"/>
                <a:gd name="T89" fmla="*/ T88 w 163"/>
                <a:gd name="T90" fmla="+- 0 659 351"/>
                <a:gd name="T91" fmla="*/ 659 h 454"/>
                <a:gd name="T92" fmla="+- 0 2081 1930"/>
                <a:gd name="T93" fmla="*/ T92 w 163"/>
                <a:gd name="T94" fmla="+- 0 653 351"/>
                <a:gd name="T95" fmla="*/ 653 h 454"/>
                <a:gd name="T96" fmla="+- 0 2011 1930"/>
                <a:gd name="T97" fmla="*/ T96 w 163"/>
                <a:gd name="T98" fmla="+- 0 765 351"/>
                <a:gd name="T99" fmla="*/ 765 h 454"/>
                <a:gd name="T100" fmla="+- 0 2003 1930"/>
                <a:gd name="T101" fmla="*/ T100 w 163"/>
                <a:gd name="T102" fmla="+- 0 780 351"/>
                <a:gd name="T103" fmla="*/ 780 h 454"/>
                <a:gd name="T104" fmla="+- 0 2020 1930"/>
                <a:gd name="T105" fmla="*/ T104 w 163"/>
                <a:gd name="T106" fmla="+- 0 780 351"/>
                <a:gd name="T107" fmla="*/ 780 h 454"/>
                <a:gd name="T108" fmla="+- 0 2011 1930"/>
                <a:gd name="T109" fmla="*/ T108 w 163"/>
                <a:gd name="T110" fmla="+- 0 765 351"/>
                <a:gd name="T111" fmla="*/ 765 h 454"/>
                <a:gd name="T112" fmla="+- 0 2021 1930"/>
                <a:gd name="T113" fmla="*/ T112 w 163"/>
                <a:gd name="T114" fmla="+- 0 748 351"/>
                <a:gd name="T115" fmla="*/ 748 h 454"/>
                <a:gd name="T116" fmla="+- 0 2011 1930"/>
                <a:gd name="T117" fmla="*/ T116 w 163"/>
                <a:gd name="T118" fmla="+- 0 765 351"/>
                <a:gd name="T119" fmla="*/ 765 h 454"/>
                <a:gd name="T120" fmla="+- 0 2020 1930"/>
                <a:gd name="T121" fmla="*/ T120 w 163"/>
                <a:gd name="T122" fmla="+- 0 780 351"/>
                <a:gd name="T123" fmla="*/ 780 h 454"/>
                <a:gd name="T124" fmla="+- 0 2021 1930"/>
                <a:gd name="T125" fmla="*/ T124 w 163"/>
                <a:gd name="T126" fmla="+- 0 780 351"/>
                <a:gd name="T127" fmla="*/ 780 h 454"/>
                <a:gd name="T128" fmla="+- 0 2021 1930"/>
                <a:gd name="T129" fmla="*/ T128 w 163"/>
                <a:gd name="T130" fmla="+- 0 748 351"/>
                <a:gd name="T131" fmla="*/ 748 h 454"/>
                <a:gd name="T132" fmla="+- 0 2021 1930"/>
                <a:gd name="T133" fmla="*/ T132 w 163"/>
                <a:gd name="T134" fmla="+- 0 351 351"/>
                <a:gd name="T135" fmla="*/ 351 h 454"/>
                <a:gd name="T136" fmla="+- 0 2001 1930"/>
                <a:gd name="T137" fmla="*/ T136 w 163"/>
                <a:gd name="T138" fmla="+- 0 351 351"/>
                <a:gd name="T139" fmla="*/ 351 h 454"/>
                <a:gd name="T140" fmla="+- 0 2001 1930"/>
                <a:gd name="T141" fmla="*/ T140 w 163"/>
                <a:gd name="T142" fmla="+- 0 748 351"/>
                <a:gd name="T143" fmla="*/ 748 h 454"/>
                <a:gd name="T144" fmla="+- 0 2011 1930"/>
                <a:gd name="T145" fmla="*/ T144 w 163"/>
                <a:gd name="T146" fmla="+- 0 765 351"/>
                <a:gd name="T147" fmla="*/ 765 h 454"/>
                <a:gd name="T148" fmla="+- 0 2021 1930"/>
                <a:gd name="T149" fmla="*/ T148 w 163"/>
                <a:gd name="T150" fmla="+- 0 748 351"/>
                <a:gd name="T151" fmla="*/ 748 h 454"/>
                <a:gd name="T152" fmla="+- 0 2021 1930"/>
                <a:gd name="T153" fmla="*/ T152 w 163"/>
                <a:gd name="T154" fmla="+- 0 351 351"/>
                <a:gd name="T155" fmla="*/ 351 h 45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</a:cxnLst>
              <a:rect l="0" t="0" r="r" b="b"/>
              <a:pathLst>
                <a:path w="163" h="454">
                  <a:moveTo>
                    <a:pt x="11" y="302"/>
                  </a:moveTo>
                  <a:lnTo>
                    <a:pt x="1" y="308"/>
                  </a:lnTo>
                  <a:lnTo>
                    <a:pt x="0" y="314"/>
                  </a:lnTo>
                  <a:lnTo>
                    <a:pt x="81" y="453"/>
                  </a:lnTo>
                  <a:lnTo>
                    <a:pt x="93" y="434"/>
                  </a:lnTo>
                  <a:lnTo>
                    <a:pt x="71" y="434"/>
                  </a:lnTo>
                  <a:lnTo>
                    <a:pt x="71" y="397"/>
                  </a:lnTo>
                  <a:lnTo>
                    <a:pt x="17" y="304"/>
                  </a:lnTo>
                  <a:lnTo>
                    <a:pt x="11" y="302"/>
                  </a:lnTo>
                  <a:close/>
                  <a:moveTo>
                    <a:pt x="71" y="397"/>
                  </a:moveTo>
                  <a:lnTo>
                    <a:pt x="71" y="434"/>
                  </a:lnTo>
                  <a:lnTo>
                    <a:pt x="91" y="434"/>
                  </a:lnTo>
                  <a:lnTo>
                    <a:pt x="91" y="429"/>
                  </a:lnTo>
                  <a:lnTo>
                    <a:pt x="73" y="429"/>
                  </a:lnTo>
                  <a:lnTo>
                    <a:pt x="81" y="414"/>
                  </a:lnTo>
                  <a:lnTo>
                    <a:pt x="71" y="397"/>
                  </a:lnTo>
                  <a:close/>
                  <a:moveTo>
                    <a:pt x="151" y="302"/>
                  </a:moveTo>
                  <a:lnTo>
                    <a:pt x="145" y="304"/>
                  </a:lnTo>
                  <a:lnTo>
                    <a:pt x="91" y="397"/>
                  </a:lnTo>
                  <a:lnTo>
                    <a:pt x="91" y="434"/>
                  </a:lnTo>
                  <a:lnTo>
                    <a:pt x="93" y="434"/>
                  </a:lnTo>
                  <a:lnTo>
                    <a:pt x="163" y="314"/>
                  </a:lnTo>
                  <a:lnTo>
                    <a:pt x="161" y="308"/>
                  </a:lnTo>
                  <a:lnTo>
                    <a:pt x="151" y="302"/>
                  </a:lnTo>
                  <a:close/>
                  <a:moveTo>
                    <a:pt x="81" y="414"/>
                  </a:moveTo>
                  <a:lnTo>
                    <a:pt x="73" y="429"/>
                  </a:lnTo>
                  <a:lnTo>
                    <a:pt x="90" y="429"/>
                  </a:lnTo>
                  <a:lnTo>
                    <a:pt x="81" y="414"/>
                  </a:lnTo>
                  <a:close/>
                  <a:moveTo>
                    <a:pt x="91" y="397"/>
                  </a:moveTo>
                  <a:lnTo>
                    <a:pt x="81" y="414"/>
                  </a:lnTo>
                  <a:lnTo>
                    <a:pt x="90" y="429"/>
                  </a:lnTo>
                  <a:lnTo>
                    <a:pt x="91" y="429"/>
                  </a:lnTo>
                  <a:lnTo>
                    <a:pt x="91" y="397"/>
                  </a:lnTo>
                  <a:close/>
                  <a:moveTo>
                    <a:pt x="91" y="0"/>
                  </a:moveTo>
                  <a:lnTo>
                    <a:pt x="71" y="0"/>
                  </a:lnTo>
                  <a:lnTo>
                    <a:pt x="71" y="397"/>
                  </a:lnTo>
                  <a:lnTo>
                    <a:pt x="81" y="414"/>
                  </a:lnTo>
                  <a:lnTo>
                    <a:pt x="91" y="397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497D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8" name="Freeform 53">
              <a:extLst>
                <a:ext uri="{FF2B5EF4-FFF2-40B4-BE49-F238E27FC236}">
                  <a16:creationId xmlns="" xmlns:a16="http://schemas.microsoft.com/office/drawing/2014/main" id="{998116B2-95B7-A63E-6E64-A17487CF6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" y="805"/>
              <a:ext cx="3005" cy="795"/>
            </a:xfrm>
            <a:custGeom>
              <a:avLst/>
              <a:gdLst>
                <a:gd name="T0" fmla="+- 0 5191 3800"/>
                <a:gd name="T1" fmla="*/ T0 w 3005"/>
                <a:gd name="T2" fmla="+- 0 807 806"/>
                <a:gd name="T3" fmla="*/ 807 h 795"/>
                <a:gd name="T4" fmla="+- 0 4973 3800"/>
                <a:gd name="T5" fmla="*/ T4 w 3005"/>
                <a:gd name="T6" fmla="+- 0 815 806"/>
                <a:gd name="T7" fmla="*/ 815 h 795"/>
                <a:gd name="T8" fmla="+- 0 4767 3800"/>
                <a:gd name="T9" fmla="*/ T8 w 3005"/>
                <a:gd name="T10" fmla="+- 0 831 806"/>
                <a:gd name="T11" fmla="*/ 831 h 795"/>
                <a:gd name="T12" fmla="+- 0 4575 3800"/>
                <a:gd name="T13" fmla="*/ T12 w 3005"/>
                <a:gd name="T14" fmla="+- 0 855 806"/>
                <a:gd name="T15" fmla="*/ 855 h 795"/>
                <a:gd name="T16" fmla="+- 0 4399 3800"/>
                <a:gd name="T17" fmla="*/ T16 w 3005"/>
                <a:gd name="T18" fmla="+- 0 885 806"/>
                <a:gd name="T19" fmla="*/ 885 h 795"/>
                <a:gd name="T20" fmla="+- 0 4240 3800"/>
                <a:gd name="T21" fmla="*/ T20 w 3005"/>
                <a:gd name="T22" fmla="+- 0 922 806"/>
                <a:gd name="T23" fmla="*/ 922 h 795"/>
                <a:gd name="T24" fmla="+- 0 4103 3800"/>
                <a:gd name="T25" fmla="*/ T24 w 3005"/>
                <a:gd name="T26" fmla="+- 0 964 806"/>
                <a:gd name="T27" fmla="*/ 964 h 795"/>
                <a:gd name="T28" fmla="+- 0 3940 3800"/>
                <a:gd name="T29" fmla="*/ T28 w 3005"/>
                <a:gd name="T30" fmla="+- 0 1035 806"/>
                <a:gd name="T31" fmla="*/ 1035 h 795"/>
                <a:gd name="T32" fmla="+- 0 3817 3800"/>
                <a:gd name="T33" fmla="*/ T32 w 3005"/>
                <a:gd name="T34" fmla="+- 0 1144 806"/>
                <a:gd name="T35" fmla="*/ 1144 h 795"/>
                <a:gd name="T36" fmla="+- 0 3805 3800"/>
                <a:gd name="T37" fmla="*/ T36 w 3005"/>
                <a:gd name="T38" fmla="+- 0 1232 806"/>
                <a:gd name="T39" fmla="*/ 1232 h 795"/>
                <a:gd name="T40" fmla="+- 0 3899 3800"/>
                <a:gd name="T41" fmla="*/ T40 w 3005"/>
                <a:gd name="T42" fmla="+- 0 1344 806"/>
                <a:gd name="T43" fmla="*/ 1344 h 795"/>
                <a:gd name="T44" fmla="+- 0 4103 3800"/>
                <a:gd name="T45" fmla="*/ T44 w 3005"/>
                <a:gd name="T46" fmla="+- 0 1442 806"/>
                <a:gd name="T47" fmla="*/ 1442 h 795"/>
                <a:gd name="T48" fmla="+- 0 4240 3800"/>
                <a:gd name="T49" fmla="*/ T48 w 3005"/>
                <a:gd name="T50" fmla="+- 0 1484 806"/>
                <a:gd name="T51" fmla="*/ 1484 h 795"/>
                <a:gd name="T52" fmla="+- 0 4399 3800"/>
                <a:gd name="T53" fmla="*/ T52 w 3005"/>
                <a:gd name="T54" fmla="+- 0 1520 806"/>
                <a:gd name="T55" fmla="*/ 1520 h 795"/>
                <a:gd name="T56" fmla="+- 0 4575 3800"/>
                <a:gd name="T57" fmla="*/ T56 w 3005"/>
                <a:gd name="T58" fmla="+- 0 1550 806"/>
                <a:gd name="T59" fmla="*/ 1550 h 795"/>
                <a:gd name="T60" fmla="+- 0 4767 3800"/>
                <a:gd name="T61" fmla="*/ T60 w 3005"/>
                <a:gd name="T62" fmla="+- 0 1574 806"/>
                <a:gd name="T63" fmla="*/ 1574 h 795"/>
                <a:gd name="T64" fmla="+- 0 4973 3800"/>
                <a:gd name="T65" fmla="*/ T64 w 3005"/>
                <a:gd name="T66" fmla="+- 0 1590 806"/>
                <a:gd name="T67" fmla="*/ 1590 h 795"/>
                <a:gd name="T68" fmla="+- 0 5191 3800"/>
                <a:gd name="T69" fmla="*/ T68 w 3005"/>
                <a:gd name="T70" fmla="+- 0 1599 806"/>
                <a:gd name="T71" fmla="*/ 1599 h 795"/>
                <a:gd name="T72" fmla="+- 0 5415 3800"/>
                <a:gd name="T73" fmla="*/ T72 w 3005"/>
                <a:gd name="T74" fmla="+- 0 1599 806"/>
                <a:gd name="T75" fmla="*/ 1599 h 795"/>
                <a:gd name="T76" fmla="+- 0 5632 3800"/>
                <a:gd name="T77" fmla="*/ T76 w 3005"/>
                <a:gd name="T78" fmla="+- 0 1590 806"/>
                <a:gd name="T79" fmla="*/ 1590 h 795"/>
                <a:gd name="T80" fmla="+- 0 5838 3800"/>
                <a:gd name="T81" fmla="*/ T80 w 3005"/>
                <a:gd name="T82" fmla="+- 0 1574 806"/>
                <a:gd name="T83" fmla="*/ 1574 h 795"/>
                <a:gd name="T84" fmla="+- 0 6031 3800"/>
                <a:gd name="T85" fmla="*/ T84 w 3005"/>
                <a:gd name="T86" fmla="+- 0 1550 806"/>
                <a:gd name="T87" fmla="*/ 1550 h 795"/>
                <a:gd name="T88" fmla="+- 0 6207 3800"/>
                <a:gd name="T89" fmla="*/ T88 w 3005"/>
                <a:gd name="T90" fmla="+- 0 1520 806"/>
                <a:gd name="T91" fmla="*/ 1520 h 795"/>
                <a:gd name="T92" fmla="+- 0 6365 3800"/>
                <a:gd name="T93" fmla="*/ T92 w 3005"/>
                <a:gd name="T94" fmla="+- 0 1484 806"/>
                <a:gd name="T95" fmla="*/ 1484 h 795"/>
                <a:gd name="T96" fmla="+- 0 6503 3800"/>
                <a:gd name="T97" fmla="*/ T96 w 3005"/>
                <a:gd name="T98" fmla="+- 0 1442 806"/>
                <a:gd name="T99" fmla="*/ 1442 h 795"/>
                <a:gd name="T100" fmla="+- 0 6666 3800"/>
                <a:gd name="T101" fmla="*/ T100 w 3005"/>
                <a:gd name="T102" fmla="+- 0 1370 806"/>
                <a:gd name="T103" fmla="*/ 1370 h 795"/>
                <a:gd name="T104" fmla="+- 0 6789 3800"/>
                <a:gd name="T105" fmla="*/ T104 w 3005"/>
                <a:gd name="T106" fmla="+- 0 1261 806"/>
                <a:gd name="T107" fmla="*/ 1261 h 795"/>
                <a:gd name="T108" fmla="+- 0 6801 3800"/>
                <a:gd name="T109" fmla="*/ T108 w 3005"/>
                <a:gd name="T110" fmla="+- 0 1173 806"/>
                <a:gd name="T111" fmla="*/ 1173 h 795"/>
                <a:gd name="T112" fmla="+- 0 6707 3800"/>
                <a:gd name="T113" fmla="*/ T112 w 3005"/>
                <a:gd name="T114" fmla="+- 0 1061 806"/>
                <a:gd name="T115" fmla="*/ 1061 h 795"/>
                <a:gd name="T116" fmla="+- 0 6503 3800"/>
                <a:gd name="T117" fmla="*/ T116 w 3005"/>
                <a:gd name="T118" fmla="+- 0 964 806"/>
                <a:gd name="T119" fmla="*/ 964 h 795"/>
                <a:gd name="T120" fmla="+- 0 6365 3800"/>
                <a:gd name="T121" fmla="*/ T120 w 3005"/>
                <a:gd name="T122" fmla="+- 0 922 806"/>
                <a:gd name="T123" fmla="*/ 922 h 795"/>
                <a:gd name="T124" fmla="+- 0 6207 3800"/>
                <a:gd name="T125" fmla="*/ T124 w 3005"/>
                <a:gd name="T126" fmla="+- 0 885 806"/>
                <a:gd name="T127" fmla="*/ 885 h 795"/>
                <a:gd name="T128" fmla="+- 0 6031 3800"/>
                <a:gd name="T129" fmla="*/ T128 w 3005"/>
                <a:gd name="T130" fmla="+- 0 855 806"/>
                <a:gd name="T131" fmla="*/ 855 h 795"/>
                <a:gd name="T132" fmla="+- 0 5838 3800"/>
                <a:gd name="T133" fmla="*/ T132 w 3005"/>
                <a:gd name="T134" fmla="+- 0 831 806"/>
                <a:gd name="T135" fmla="*/ 831 h 795"/>
                <a:gd name="T136" fmla="+- 0 5632 3800"/>
                <a:gd name="T137" fmla="*/ T136 w 3005"/>
                <a:gd name="T138" fmla="+- 0 815 806"/>
                <a:gd name="T139" fmla="*/ 815 h 795"/>
                <a:gd name="T140" fmla="+- 0 5415 3800"/>
                <a:gd name="T141" fmla="*/ T140 w 3005"/>
                <a:gd name="T142" fmla="+- 0 807 806"/>
                <a:gd name="T143" fmla="*/ 807 h 79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</a:cxnLst>
              <a:rect l="0" t="0" r="r" b="b"/>
              <a:pathLst>
                <a:path w="3005" h="795">
                  <a:moveTo>
                    <a:pt x="1503" y="0"/>
                  </a:moveTo>
                  <a:lnTo>
                    <a:pt x="1391" y="1"/>
                  </a:lnTo>
                  <a:lnTo>
                    <a:pt x="1281" y="4"/>
                  </a:lnTo>
                  <a:lnTo>
                    <a:pt x="1173" y="9"/>
                  </a:lnTo>
                  <a:lnTo>
                    <a:pt x="1069" y="16"/>
                  </a:lnTo>
                  <a:lnTo>
                    <a:pt x="967" y="25"/>
                  </a:lnTo>
                  <a:lnTo>
                    <a:pt x="869" y="36"/>
                  </a:lnTo>
                  <a:lnTo>
                    <a:pt x="775" y="49"/>
                  </a:lnTo>
                  <a:lnTo>
                    <a:pt x="685" y="64"/>
                  </a:lnTo>
                  <a:lnTo>
                    <a:pt x="599" y="79"/>
                  </a:lnTo>
                  <a:lnTo>
                    <a:pt x="517" y="97"/>
                  </a:lnTo>
                  <a:lnTo>
                    <a:pt x="440" y="116"/>
                  </a:lnTo>
                  <a:lnTo>
                    <a:pt x="369" y="136"/>
                  </a:lnTo>
                  <a:lnTo>
                    <a:pt x="303" y="158"/>
                  </a:lnTo>
                  <a:lnTo>
                    <a:pt x="242" y="180"/>
                  </a:lnTo>
                  <a:lnTo>
                    <a:pt x="140" y="229"/>
                  </a:lnTo>
                  <a:lnTo>
                    <a:pt x="64" y="282"/>
                  </a:lnTo>
                  <a:lnTo>
                    <a:pt x="17" y="338"/>
                  </a:lnTo>
                  <a:lnTo>
                    <a:pt x="0" y="397"/>
                  </a:lnTo>
                  <a:lnTo>
                    <a:pt x="5" y="426"/>
                  </a:lnTo>
                  <a:lnTo>
                    <a:pt x="37" y="484"/>
                  </a:lnTo>
                  <a:lnTo>
                    <a:pt x="99" y="538"/>
                  </a:lnTo>
                  <a:lnTo>
                    <a:pt x="188" y="589"/>
                  </a:lnTo>
                  <a:lnTo>
                    <a:pt x="303" y="636"/>
                  </a:lnTo>
                  <a:lnTo>
                    <a:pt x="369" y="657"/>
                  </a:lnTo>
                  <a:lnTo>
                    <a:pt x="440" y="678"/>
                  </a:lnTo>
                  <a:lnTo>
                    <a:pt x="517" y="697"/>
                  </a:lnTo>
                  <a:lnTo>
                    <a:pt x="599" y="714"/>
                  </a:lnTo>
                  <a:lnTo>
                    <a:pt x="685" y="730"/>
                  </a:lnTo>
                  <a:lnTo>
                    <a:pt x="775" y="744"/>
                  </a:lnTo>
                  <a:lnTo>
                    <a:pt x="869" y="757"/>
                  </a:lnTo>
                  <a:lnTo>
                    <a:pt x="967" y="768"/>
                  </a:lnTo>
                  <a:lnTo>
                    <a:pt x="1069" y="777"/>
                  </a:lnTo>
                  <a:lnTo>
                    <a:pt x="1173" y="784"/>
                  </a:lnTo>
                  <a:lnTo>
                    <a:pt x="1281" y="790"/>
                  </a:lnTo>
                  <a:lnTo>
                    <a:pt x="1391" y="793"/>
                  </a:lnTo>
                  <a:lnTo>
                    <a:pt x="1503" y="794"/>
                  </a:lnTo>
                  <a:lnTo>
                    <a:pt x="1615" y="793"/>
                  </a:lnTo>
                  <a:lnTo>
                    <a:pt x="1725" y="790"/>
                  </a:lnTo>
                  <a:lnTo>
                    <a:pt x="1832" y="784"/>
                  </a:lnTo>
                  <a:lnTo>
                    <a:pt x="1937" y="777"/>
                  </a:lnTo>
                  <a:lnTo>
                    <a:pt x="2038" y="768"/>
                  </a:lnTo>
                  <a:lnTo>
                    <a:pt x="2136" y="757"/>
                  </a:lnTo>
                  <a:lnTo>
                    <a:pt x="2231" y="744"/>
                  </a:lnTo>
                  <a:lnTo>
                    <a:pt x="2321" y="730"/>
                  </a:lnTo>
                  <a:lnTo>
                    <a:pt x="2407" y="714"/>
                  </a:lnTo>
                  <a:lnTo>
                    <a:pt x="2489" y="697"/>
                  </a:lnTo>
                  <a:lnTo>
                    <a:pt x="2565" y="678"/>
                  </a:lnTo>
                  <a:lnTo>
                    <a:pt x="2637" y="657"/>
                  </a:lnTo>
                  <a:lnTo>
                    <a:pt x="2703" y="636"/>
                  </a:lnTo>
                  <a:lnTo>
                    <a:pt x="2763" y="613"/>
                  </a:lnTo>
                  <a:lnTo>
                    <a:pt x="2866" y="564"/>
                  </a:lnTo>
                  <a:lnTo>
                    <a:pt x="2942" y="511"/>
                  </a:lnTo>
                  <a:lnTo>
                    <a:pt x="2989" y="455"/>
                  </a:lnTo>
                  <a:lnTo>
                    <a:pt x="3005" y="397"/>
                  </a:lnTo>
                  <a:lnTo>
                    <a:pt x="3001" y="367"/>
                  </a:lnTo>
                  <a:lnTo>
                    <a:pt x="2969" y="310"/>
                  </a:lnTo>
                  <a:lnTo>
                    <a:pt x="2907" y="255"/>
                  </a:lnTo>
                  <a:lnTo>
                    <a:pt x="2818" y="204"/>
                  </a:lnTo>
                  <a:lnTo>
                    <a:pt x="2703" y="158"/>
                  </a:lnTo>
                  <a:lnTo>
                    <a:pt x="2637" y="136"/>
                  </a:lnTo>
                  <a:lnTo>
                    <a:pt x="2565" y="116"/>
                  </a:lnTo>
                  <a:lnTo>
                    <a:pt x="2489" y="97"/>
                  </a:lnTo>
                  <a:lnTo>
                    <a:pt x="2407" y="79"/>
                  </a:lnTo>
                  <a:lnTo>
                    <a:pt x="2321" y="64"/>
                  </a:lnTo>
                  <a:lnTo>
                    <a:pt x="2231" y="49"/>
                  </a:lnTo>
                  <a:lnTo>
                    <a:pt x="2136" y="36"/>
                  </a:lnTo>
                  <a:lnTo>
                    <a:pt x="2038" y="25"/>
                  </a:lnTo>
                  <a:lnTo>
                    <a:pt x="1937" y="16"/>
                  </a:lnTo>
                  <a:lnTo>
                    <a:pt x="1832" y="9"/>
                  </a:lnTo>
                  <a:lnTo>
                    <a:pt x="1725" y="4"/>
                  </a:lnTo>
                  <a:lnTo>
                    <a:pt x="1615" y="1"/>
                  </a:lnTo>
                  <a:lnTo>
                    <a:pt x="1503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9" name="Freeform 52">
              <a:extLst>
                <a:ext uri="{FF2B5EF4-FFF2-40B4-BE49-F238E27FC236}">
                  <a16:creationId xmlns="" xmlns:a16="http://schemas.microsoft.com/office/drawing/2014/main" id="{BF9FAC5F-3138-CFBE-90E9-E1C61C9EB2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" y="805"/>
              <a:ext cx="3005" cy="795"/>
            </a:xfrm>
            <a:custGeom>
              <a:avLst/>
              <a:gdLst>
                <a:gd name="T0" fmla="+- 0 3817 3800"/>
                <a:gd name="T1" fmla="*/ T0 w 3005"/>
                <a:gd name="T2" fmla="+- 0 1144 806"/>
                <a:gd name="T3" fmla="*/ 1144 h 795"/>
                <a:gd name="T4" fmla="+- 0 3940 3800"/>
                <a:gd name="T5" fmla="*/ T4 w 3005"/>
                <a:gd name="T6" fmla="+- 0 1035 806"/>
                <a:gd name="T7" fmla="*/ 1035 h 795"/>
                <a:gd name="T8" fmla="+- 0 4103 3800"/>
                <a:gd name="T9" fmla="*/ T8 w 3005"/>
                <a:gd name="T10" fmla="+- 0 964 806"/>
                <a:gd name="T11" fmla="*/ 964 h 795"/>
                <a:gd name="T12" fmla="+- 0 4240 3800"/>
                <a:gd name="T13" fmla="*/ T12 w 3005"/>
                <a:gd name="T14" fmla="+- 0 922 806"/>
                <a:gd name="T15" fmla="*/ 922 h 795"/>
                <a:gd name="T16" fmla="+- 0 4399 3800"/>
                <a:gd name="T17" fmla="*/ T16 w 3005"/>
                <a:gd name="T18" fmla="+- 0 885 806"/>
                <a:gd name="T19" fmla="*/ 885 h 795"/>
                <a:gd name="T20" fmla="+- 0 4575 3800"/>
                <a:gd name="T21" fmla="*/ T20 w 3005"/>
                <a:gd name="T22" fmla="+- 0 855 806"/>
                <a:gd name="T23" fmla="*/ 855 h 795"/>
                <a:gd name="T24" fmla="+- 0 4767 3800"/>
                <a:gd name="T25" fmla="*/ T24 w 3005"/>
                <a:gd name="T26" fmla="+- 0 831 806"/>
                <a:gd name="T27" fmla="*/ 831 h 795"/>
                <a:gd name="T28" fmla="+- 0 4973 3800"/>
                <a:gd name="T29" fmla="*/ T28 w 3005"/>
                <a:gd name="T30" fmla="+- 0 815 806"/>
                <a:gd name="T31" fmla="*/ 815 h 795"/>
                <a:gd name="T32" fmla="+- 0 5191 3800"/>
                <a:gd name="T33" fmla="*/ T32 w 3005"/>
                <a:gd name="T34" fmla="+- 0 807 806"/>
                <a:gd name="T35" fmla="*/ 807 h 795"/>
                <a:gd name="T36" fmla="+- 0 5415 3800"/>
                <a:gd name="T37" fmla="*/ T36 w 3005"/>
                <a:gd name="T38" fmla="+- 0 807 806"/>
                <a:gd name="T39" fmla="*/ 807 h 795"/>
                <a:gd name="T40" fmla="+- 0 5632 3800"/>
                <a:gd name="T41" fmla="*/ T40 w 3005"/>
                <a:gd name="T42" fmla="+- 0 815 806"/>
                <a:gd name="T43" fmla="*/ 815 h 795"/>
                <a:gd name="T44" fmla="+- 0 5838 3800"/>
                <a:gd name="T45" fmla="*/ T44 w 3005"/>
                <a:gd name="T46" fmla="+- 0 831 806"/>
                <a:gd name="T47" fmla="*/ 831 h 795"/>
                <a:gd name="T48" fmla="+- 0 6031 3800"/>
                <a:gd name="T49" fmla="*/ T48 w 3005"/>
                <a:gd name="T50" fmla="+- 0 855 806"/>
                <a:gd name="T51" fmla="*/ 855 h 795"/>
                <a:gd name="T52" fmla="+- 0 6207 3800"/>
                <a:gd name="T53" fmla="*/ T52 w 3005"/>
                <a:gd name="T54" fmla="+- 0 885 806"/>
                <a:gd name="T55" fmla="*/ 885 h 795"/>
                <a:gd name="T56" fmla="+- 0 6365 3800"/>
                <a:gd name="T57" fmla="*/ T56 w 3005"/>
                <a:gd name="T58" fmla="+- 0 922 806"/>
                <a:gd name="T59" fmla="*/ 922 h 795"/>
                <a:gd name="T60" fmla="+- 0 6503 3800"/>
                <a:gd name="T61" fmla="*/ T60 w 3005"/>
                <a:gd name="T62" fmla="+- 0 964 806"/>
                <a:gd name="T63" fmla="*/ 964 h 795"/>
                <a:gd name="T64" fmla="+- 0 6666 3800"/>
                <a:gd name="T65" fmla="*/ T64 w 3005"/>
                <a:gd name="T66" fmla="+- 0 1035 806"/>
                <a:gd name="T67" fmla="*/ 1035 h 795"/>
                <a:gd name="T68" fmla="+- 0 6789 3800"/>
                <a:gd name="T69" fmla="*/ T68 w 3005"/>
                <a:gd name="T70" fmla="+- 0 1144 806"/>
                <a:gd name="T71" fmla="*/ 1144 h 795"/>
                <a:gd name="T72" fmla="+- 0 6801 3800"/>
                <a:gd name="T73" fmla="*/ T72 w 3005"/>
                <a:gd name="T74" fmla="+- 0 1232 806"/>
                <a:gd name="T75" fmla="*/ 1232 h 795"/>
                <a:gd name="T76" fmla="+- 0 6707 3800"/>
                <a:gd name="T77" fmla="*/ T76 w 3005"/>
                <a:gd name="T78" fmla="+- 0 1344 806"/>
                <a:gd name="T79" fmla="*/ 1344 h 795"/>
                <a:gd name="T80" fmla="+- 0 6503 3800"/>
                <a:gd name="T81" fmla="*/ T80 w 3005"/>
                <a:gd name="T82" fmla="+- 0 1442 806"/>
                <a:gd name="T83" fmla="*/ 1442 h 795"/>
                <a:gd name="T84" fmla="+- 0 6365 3800"/>
                <a:gd name="T85" fmla="*/ T84 w 3005"/>
                <a:gd name="T86" fmla="+- 0 1484 806"/>
                <a:gd name="T87" fmla="*/ 1484 h 795"/>
                <a:gd name="T88" fmla="+- 0 6207 3800"/>
                <a:gd name="T89" fmla="*/ T88 w 3005"/>
                <a:gd name="T90" fmla="+- 0 1520 806"/>
                <a:gd name="T91" fmla="*/ 1520 h 795"/>
                <a:gd name="T92" fmla="+- 0 6031 3800"/>
                <a:gd name="T93" fmla="*/ T92 w 3005"/>
                <a:gd name="T94" fmla="+- 0 1550 806"/>
                <a:gd name="T95" fmla="*/ 1550 h 795"/>
                <a:gd name="T96" fmla="+- 0 5838 3800"/>
                <a:gd name="T97" fmla="*/ T96 w 3005"/>
                <a:gd name="T98" fmla="+- 0 1574 806"/>
                <a:gd name="T99" fmla="*/ 1574 h 795"/>
                <a:gd name="T100" fmla="+- 0 5632 3800"/>
                <a:gd name="T101" fmla="*/ T100 w 3005"/>
                <a:gd name="T102" fmla="+- 0 1590 806"/>
                <a:gd name="T103" fmla="*/ 1590 h 795"/>
                <a:gd name="T104" fmla="+- 0 5415 3800"/>
                <a:gd name="T105" fmla="*/ T104 w 3005"/>
                <a:gd name="T106" fmla="+- 0 1599 806"/>
                <a:gd name="T107" fmla="*/ 1599 h 795"/>
                <a:gd name="T108" fmla="+- 0 5191 3800"/>
                <a:gd name="T109" fmla="*/ T108 w 3005"/>
                <a:gd name="T110" fmla="+- 0 1599 806"/>
                <a:gd name="T111" fmla="*/ 1599 h 795"/>
                <a:gd name="T112" fmla="+- 0 4973 3800"/>
                <a:gd name="T113" fmla="*/ T112 w 3005"/>
                <a:gd name="T114" fmla="+- 0 1590 806"/>
                <a:gd name="T115" fmla="*/ 1590 h 795"/>
                <a:gd name="T116" fmla="+- 0 4767 3800"/>
                <a:gd name="T117" fmla="*/ T116 w 3005"/>
                <a:gd name="T118" fmla="+- 0 1574 806"/>
                <a:gd name="T119" fmla="*/ 1574 h 795"/>
                <a:gd name="T120" fmla="+- 0 4575 3800"/>
                <a:gd name="T121" fmla="*/ T120 w 3005"/>
                <a:gd name="T122" fmla="+- 0 1550 806"/>
                <a:gd name="T123" fmla="*/ 1550 h 795"/>
                <a:gd name="T124" fmla="+- 0 4399 3800"/>
                <a:gd name="T125" fmla="*/ T124 w 3005"/>
                <a:gd name="T126" fmla="+- 0 1520 806"/>
                <a:gd name="T127" fmla="*/ 1520 h 795"/>
                <a:gd name="T128" fmla="+- 0 4240 3800"/>
                <a:gd name="T129" fmla="*/ T128 w 3005"/>
                <a:gd name="T130" fmla="+- 0 1484 806"/>
                <a:gd name="T131" fmla="*/ 1484 h 795"/>
                <a:gd name="T132" fmla="+- 0 4103 3800"/>
                <a:gd name="T133" fmla="*/ T132 w 3005"/>
                <a:gd name="T134" fmla="+- 0 1442 806"/>
                <a:gd name="T135" fmla="*/ 1442 h 795"/>
                <a:gd name="T136" fmla="+- 0 3940 3800"/>
                <a:gd name="T137" fmla="*/ T136 w 3005"/>
                <a:gd name="T138" fmla="+- 0 1370 806"/>
                <a:gd name="T139" fmla="*/ 1370 h 795"/>
                <a:gd name="T140" fmla="+- 0 3817 3800"/>
                <a:gd name="T141" fmla="*/ T140 w 3005"/>
                <a:gd name="T142" fmla="+- 0 1261 806"/>
                <a:gd name="T143" fmla="*/ 1261 h 79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</a:cxnLst>
              <a:rect l="0" t="0" r="r" b="b"/>
              <a:pathLst>
                <a:path w="3005" h="795">
                  <a:moveTo>
                    <a:pt x="0" y="397"/>
                  </a:moveTo>
                  <a:lnTo>
                    <a:pt x="17" y="338"/>
                  </a:lnTo>
                  <a:lnTo>
                    <a:pt x="64" y="282"/>
                  </a:lnTo>
                  <a:lnTo>
                    <a:pt x="140" y="229"/>
                  </a:lnTo>
                  <a:lnTo>
                    <a:pt x="242" y="180"/>
                  </a:lnTo>
                  <a:lnTo>
                    <a:pt x="303" y="158"/>
                  </a:lnTo>
                  <a:lnTo>
                    <a:pt x="369" y="136"/>
                  </a:lnTo>
                  <a:lnTo>
                    <a:pt x="440" y="116"/>
                  </a:lnTo>
                  <a:lnTo>
                    <a:pt x="517" y="97"/>
                  </a:lnTo>
                  <a:lnTo>
                    <a:pt x="599" y="79"/>
                  </a:lnTo>
                  <a:lnTo>
                    <a:pt x="685" y="64"/>
                  </a:lnTo>
                  <a:lnTo>
                    <a:pt x="775" y="49"/>
                  </a:lnTo>
                  <a:lnTo>
                    <a:pt x="869" y="36"/>
                  </a:lnTo>
                  <a:lnTo>
                    <a:pt x="967" y="25"/>
                  </a:lnTo>
                  <a:lnTo>
                    <a:pt x="1069" y="16"/>
                  </a:lnTo>
                  <a:lnTo>
                    <a:pt x="1173" y="9"/>
                  </a:lnTo>
                  <a:lnTo>
                    <a:pt x="1281" y="4"/>
                  </a:lnTo>
                  <a:lnTo>
                    <a:pt x="1391" y="1"/>
                  </a:lnTo>
                  <a:lnTo>
                    <a:pt x="1503" y="0"/>
                  </a:lnTo>
                  <a:lnTo>
                    <a:pt x="1615" y="1"/>
                  </a:lnTo>
                  <a:lnTo>
                    <a:pt x="1725" y="4"/>
                  </a:lnTo>
                  <a:lnTo>
                    <a:pt x="1832" y="9"/>
                  </a:lnTo>
                  <a:lnTo>
                    <a:pt x="1937" y="16"/>
                  </a:lnTo>
                  <a:lnTo>
                    <a:pt x="2038" y="25"/>
                  </a:lnTo>
                  <a:lnTo>
                    <a:pt x="2136" y="36"/>
                  </a:lnTo>
                  <a:lnTo>
                    <a:pt x="2231" y="49"/>
                  </a:lnTo>
                  <a:lnTo>
                    <a:pt x="2321" y="64"/>
                  </a:lnTo>
                  <a:lnTo>
                    <a:pt x="2407" y="79"/>
                  </a:lnTo>
                  <a:lnTo>
                    <a:pt x="2489" y="97"/>
                  </a:lnTo>
                  <a:lnTo>
                    <a:pt x="2565" y="116"/>
                  </a:lnTo>
                  <a:lnTo>
                    <a:pt x="2637" y="136"/>
                  </a:lnTo>
                  <a:lnTo>
                    <a:pt x="2703" y="158"/>
                  </a:lnTo>
                  <a:lnTo>
                    <a:pt x="2763" y="180"/>
                  </a:lnTo>
                  <a:lnTo>
                    <a:pt x="2866" y="229"/>
                  </a:lnTo>
                  <a:lnTo>
                    <a:pt x="2942" y="282"/>
                  </a:lnTo>
                  <a:lnTo>
                    <a:pt x="2989" y="338"/>
                  </a:lnTo>
                  <a:lnTo>
                    <a:pt x="3005" y="397"/>
                  </a:lnTo>
                  <a:lnTo>
                    <a:pt x="3001" y="426"/>
                  </a:lnTo>
                  <a:lnTo>
                    <a:pt x="2969" y="484"/>
                  </a:lnTo>
                  <a:lnTo>
                    <a:pt x="2907" y="538"/>
                  </a:lnTo>
                  <a:lnTo>
                    <a:pt x="2818" y="589"/>
                  </a:lnTo>
                  <a:lnTo>
                    <a:pt x="2703" y="636"/>
                  </a:lnTo>
                  <a:lnTo>
                    <a:pt x="2637" y="657"/>
                  </a:lnTo>
                  <a:lnTo>
                    <a:pt x="2565" y="678"/>
                  </a:lnTo>
                  <a:lnTo>
                    <a:pt x="2489" y="697"/>
                  </a:lnTo>
                  <a:lnTo>
                    <a:pt x="2407" y="714"/>
                  </a:lnTo>
                  <a:lnTo>
                    <a:pt x="2321" y="730"/>
                  </a:lnTo>
                  <a:lnTo>
                    <a:pt x="2231" y="744"/>
                  </a:lnTo>
                  <a:lnTo>
                    <a:pt x="2136" y="757"/>
                  </a:lnTo>
                  <a:lnTo>
                    <a:pt x="2038" y="768"/>
                  </a:lnTo>
                  <a:lnTo>
                    <a:pt x="1937" y="777"/>
                  </a:lnTo>
                  <a:lnTo>
                    <a:pt x="1832" y="784"/>
                  </a:lnTo>
                  <a:lnTo>
                    <a:pt x="1725" y="790"/>
                  </a:lnTo>
                  <a:lnTo>
                    <a:pt x="1615" y="793"/>
                  </a:lnTo>
                  <a:lnTo>
                    <a:pt x="1503" y="794"/>
                  </a:lnTo>
                  <a:lnTo>
                    <a:pt x="1391" y="793"/>
                  </a:lnTo>
                  <a:lnTo>
                    <a:pt x="1281" y="790"/>
                  </a:lnTo>
                  <a:lnTo>
                    <a:pt x="1173" y="784"/>
                  </a:lnTo>
                  <a:lnTo>
                    <a:pt x="1069" y="777"/>
                  </a:lnTo>
                  <a:lnTo>
                    <a:pt x="967" y="768"/>
                  </a:lnTo>
                  <a:lnTo>
                    <a:pt x="869" y="757"/>
                  </a:lnTo>
                  <a:lnTo>
                    <a:pt x="775" y="744"/>
                  </a:lnTo>
                  <a:lnTo>
                    <a:pt x="685" y="730"/>
                  </a:lnTo>
                  <a:lnTo>
                    <a:pt x="599" y="714"/>
                  </a:lnTo>
                  <a:lnTo>
                    <a:pt x="517" y="697"/>
                  </a:lnTo>
                  <a:lnTo>
                    <a:pt x="440" y="678"/>
                  </a:lnTo>
                  <a:lnTo>
                    <a:pt x="369" y="657"/>
                  </a:lnTo>
                  <a:lnTo>
                    <a:pt x="303" y="636"/>
                  </a:lnTo>
                  <a:lnTo>
                    <a:pt x="242" y="613"/>
                  </a:lnTo>
                  <a:lnTo>
                    <a:pt x="140" y="564"/>
                  </a:lnTo>
                  <a:lnTo>
                    <a:pt x="64" y="511"/>
                  </a:lnTo>
                  <a:lnTo>
                    <a:pt x="17" y="455"/>
                  </a:lnTo>
                  <a:lnTo>
                    <a:pt x="0" y="397"/>
                  </a:lnTo>
                  <a:close/>
                </a:path>
              </a:pathLst>
            </a:custGeom>
            <a:noFill/>
            <a:ln w="25908">
              <a:solidFill>
                <a:srgbClr val="8EB4E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10" name="Freeform 51">
              <a:extLst>
                <a:ext uri="{FF2B5EF4-FFF2-40B4-BE49-F238E27FC236}">
                  <a16:creationId xmlns="" xmlns:a16="http://schemas.microsoft.com/office/drawing/2014/main" id="{85F91D7A-B71E-F393-37AD-9A9AAD2A1E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9" y="805"/>
              <a:ext cx="3375" cy="795"/>
            </a:xfrm>
            <a:custGeom>
              <a:avLst/>
              <a:gdLst>
                <a:gd name="T0" fmla="+- 0 8461 6889"/>
                <a:gd name="T1" fmla="*/ T0 w 3375"/>
                <a:gd name="T2" fmla="+- 0 806 806"/>
                <a:gd name="T3" fmla="*/ 806 h 795"/>
                <a:gd name="T4" fmla="+- 0 8236 6889"/>
                <a:gd name="T5" fmla="*/ T4 w 3375"/>
                <a:gd name="T6" fmla="+- 0 814 806"/>
                <a:gd name="T7" fmla="*/ 814 h 795"/>
                <a:gd name="T8" fmla="+- 0 8022 6889"/>
                <a:gd name="T9" fmla="*/ T8 w 3375"/>
                <a:gd name="T10" fmla="+- 0 827 806"/>
                <a:gd name="T11" fmla="*/ 827 h 795"/>
                <a:gd name="T12" fmla="+- 0 7820 6889"/>
                <a:gd name="T13" fmla="*/ T12 w 3375"/>
                <a:gd name="T14" fmla="+- 0 848 806"/>
                <a:gd name="T15" fmla="*/ 848 h 795"/>
                <a:gd name="T16" fmla="+- 0 7633 6889"/>
                <a:gd name="T17" fmla="*/ T16 w 3375"/>
                <a:gd name="T18" fmla="+- 0 873 806"/>
                <a:gd name="T19" fmla="*/ 873 h 795"/>
                <a:gd name="T20" fmla="+- 0 7462 6889"/>
                <a:gd name="T21" fmla="*/ T20 w 3375"/>
                <a:gd name="T22" fmla="+- 0 904 806"/>
                <a:gd name="T23" fmla="*/ 904 h 795"/>
                <a:gd name="T24" fmla="+- 0 7310 6889"/>
                <a:gd name="T25" fmla="*/ T24 w 3375"/>
                <a:gd name="T26" fmla="+- 0 940 806"/>
                <a:gd name="T27" fmla="*/ 940 h 795"/>
                <a:gd name="T28" fmla="+- 0 7177 6889"/>
                <a:gd name="T29" fmla="*/ T28 w 3375"/>
                <a:gd name="T30" fmla="+- 0 981 806"/>
                <a:gd name="T31" fmla="*/ 981 h 795"/>
                <a:gd name="T32" fmla="+- 0 7022 6889"/>
                <a:gd name="T33" fmla="*/ T32 w 3375"/>
                <a:gd name="T34" fmla="+- 0 1048 806"/>
                <a:gd name="T35" fmla="*/ 1048 h 795"/>
                <a:gd name="T36" fmla="+- 0 6905 6889"/>
                <a:gd name="T37" fmla="*/ T36 w 3375"/>
                <a:gd name="T38" fmla="+- 0 1149 806"/>
                <a:gd name="T39" fmla="*/ 1149 h 795"/>
                <a:gd name="T40" fmla="+- 0 6893 6889"/>
                <a:gd name="T41" fmla="*/ T40 w 3375"/>
                <a:gd name="T42" fmla="+- 0 1230 806"/>
                <a:gd name="T43" fmla="*/ 1230 h 795"/>
                <a:gd name="T44" fmla="+- 0 6982 6889"/>
                <a:gd name="T45" fmla="*/ T44 w 3375"/>
                <a:gd name="T46" fmla="+- 0 1333 806"/>
                <a:gd name="T47" fmla="*/ 1333 h 795"/>
                <a:gd name="T48" fmla="+- 0 7177 6889"/>
                <a:gd name="T49" fmla="*/ T48 w 3375"/>
                <a:gd name="T50" fmla="+- 0 1425 806"/>
                <a:gd name="T51" fmla="*/ 1425 h 795"/>
                <a:gd name="T52" fmla="+- 0 7310 6889"/>
                <a:gd name="T53" fmla="*/ T52 w 3375"/>
                <a:gd name="T54" fmla="+- 0 1465 806"/>
                <a:gd name="T55" fmla="*/ 1465 h 795"/>
                <a:gd name="T56" fmla="+- 0 7462 6889"/>
                <a:gd name="T57" fmla="*/ T56 w 3375"/>
                <a:gd name="T58" fmla="+- 0 1501 806"/>
                <a:gd name="T59" fmla="*/ 1501 h 795"/>
                <a:gd name="T60" fmla="+- 0 7633 6889"/>
                <a:gd name="T61" fmla="*/ T60 w 3375"/>
                <a:gd name="T62" fmla="+- 0 1532 806"/>
                <a:gd name="T63" fmla="*/ 1532 h 795"/>
                <a:gd name="T64" fmla="+- 0 7820 6889"/>
                <a:gd name="T65" fmla="*/ T64 w 3375"/>
                <a:gd name="T66" fmla="+- 0 1558 806"/>
                <a:gd name="T67" fmla="*/ 1558 h 795"/>
                <a:gd name="T68" fmla="+- 0 8022 6889"/>
                <a:gd name="T69" fmla="*/ T68 w 3375"/>
                <a:gd name="T70" fmla="+- 0 1578 806"/>
                <a:gd name="T71" fmla="*/ 1578 h 795"/>
                <a:gd name="T72" fmla="+- 0 8236 6889"/>
                <a:gd name="T73" fmla="*/ T72 w 3375"/>
                <a:gd name="T74" fmla="+- 0 1592 806"/>
                <a:gd name="T75" fmla="*/ 1592 h 795"/>
                <a:gd name="T76" fmla="+- 0 8461 6889"/>
                <a:gd name="T77" fmla="*/ T76 w 3375"/>
                <a:gd name="T78" fmla="+- 0 1599 806"/>
                <a:gd name="T79" fmla="*/ 1599 h 795"/>
                <a:gd name="T80" fmla="+- 0 8692 6889"/>
                <a:gd name="T81" fmla="*/ T80 w 3375"/>
                <a:gd name="T82" fmla="+- 0 1599 806"/>
                <a:gd name="T83" fmla="*/ 1599 h 795"/>
                <a:gd name="T84" fmla="+- 0 8916 6889"/>
                <a:gd name="T85" fmla="*/ T84 w 3375"/>
                <a:gd name="T86" fmla="+- 0 1592 806"/>
                <a:gd name="T87" fmla="*/ 1592 h 795"/>
                <a:gd name="T88" fmla="+- 0 9131 6889"/>
                <a:gd name="T89" fmla="*/ T88 w 3375"/>
                <a:gd name="T90" fmla="+- 0 1578 806"/>
                <a:gd name="T91" fmla="*/ 1578 h 795"/>
                <a:gd name="T92" fmla="+- 0 9332 6889"/>
                <a:gd name="T93" fmla="*/ T92 w 3375"/>
                <a:gd name="T94" fmla="+- 0 1558 806"/>
                <a:gd name="T95" fmla="*/ 1558 h 795"/>
                <a:gd name="T96" fmla="+- 0 9520 6889"/>
                <a:gd name="T97" fmla="*/ T96 w 3375"/>
                <a:gd name="T98" fmla="+- 0 1532 806"/>
                <a:gd name="T99" fmla="*/ 1532 h 795"/>
                <a:gd name="T100" fmla="+- 0 9691 6889"/>
                <a:gd name="T101" fmla="*/ T100 w 3375"/>
                <a:gd name="T102" fmla="+- 0 1501 806"/>
                <a:gd name="T103" fmla="*/ 1501 h 795"/>
                <a:gd name="T104" fmla="+- 0 9843 6889"/>
                <a:gd name="T105" fmla="*/ T104 w 3375"/>
                <a:gd name="T106" fmla="+- 0 1465 806"/>
                <a:gd name="T107" fmla="*/ 1465 h 795"/>
                <a:gd name="T108" fmla="+- 0 9975 6889"/>
                <a:gd name="T109" fmla="*/ T108 w 3375"/>
                <a:gd name="T110" fmla="+- 0 1425 806"/>
                <a:gd name="T111" fmla="*/ 1425 h 795"/>
                <a:gd name="T112" fmla="+- 0 10131 6889"/>
                <a:gd name="T113" fmla="*/ T112 w 3375"/>
                <a:gd name="T114" fmla="+- 0 1357 806"/>
                <a:gd name="T115" fmla="*/ 1357 h 795"/>
                <a:gd name="T116" fmla="+- 0 10248 6889"/>
                <a:gd name="T117" fmla="*/ T116 w 3375"/>
                <a:gd name="T118" fmla="+- 0 1257 806"/>
                <a:gd name="T119" fmla="*/ 1257 h 795"/>
                <a:gd name="T120" fmla="+- 0 10260 6889"/>
                <a:gd name="T121" fmla="*/ T120 w 3375"/>
                <a:gd name="T122" fmla="+- 0 1176 806"/>
                <a:gd name="T123" fmla="*/ 1176 h 795"/>
                <a:gd name="T124" fmla="+- 0 10170 6889"/>
                <a:gd name="T125" fmla="*/ T124 w 3375"/>
                <a:gd name="T126" fmla="+- 0 1072 806"/>
                <a:gd name="T127" fmla="*/ 1072 h 795"/>
                <a:gd name="T128" fmla="+- 0 9975 6889"/>
                <a:gd name="T129" fmla="*/ T128 w 3375"/>
                <a:gd name="T130" fmla="+- 0 981 806"/>
                <a:gd name="T131" fmla="*/ 981 h 795"/>
                <a:gd name="T132" fmla="+- 0 9843 6889"/>
                <a:gd name="T133" fmla="*/ T132 w 3375"/>
                <a:gd name="T134" fmla="+- 0 940 806"/>
                <a:gd name="T135" fmla="*/ 940 h 795"/>
                <a:gd name="T136" fmla="+- 0 9691 6889"/>
                <a:gd name="T137" fmla="*/ T136 w 3375"/>
                <a:gd name="T138" fmla="+- 0 904 806"/>
                <a:gd name="T139" fmla="*/ 904 h 795"/>
                <a:gd name="T140" fmla="+- 0 9520 6889"/>
                <a:gd name="T141" fmla="*/ T140 w 3375"/>
                <a:gd name="T142" fmla="+- 0 873 806"/>
                <a:gd name="T143" fmla="*/ 873 h 795"/>
                <a:gd name="T144" fmla="+- 0 9332 6889"/>
                <a:gd name="T145" fmla="*/ T144 w 3375"/>
                <a:gd name="T146" fmla="+- 0 848 806"/>
                <a:gd name="T147" fmla="*/ 848 h 795"/>
                <a:gd name="T148" fmla="+- 0 9131 6889"/>
                <a:gd name="T149" fmla="*/ T148 w 3375"/>
                <a:gd name="T150" fmla="+- 0 827 806"/>
                <a:gd name="T151" fmla="*/ 827 h 795"/>
                <a:gd name="T152" fmla="+- 0 8916 6889"/>
                <a:gd name="T153" fmla="*/ T152 w 3375"/>
                <a:gd name="T154" fmla="+- 0 814 806"/>
                <a:gd name="T155" fmla="*/ 814 h 795"/>
                <a:gd name="T156" fmla="+- 0 8692 6889"/>
                <a:gd name="T157" fmla="*/ T156 w 3375"/>
                <a:gd name="T158" fmla="+- 0 806 806"/>
                <a:gd name="T159" fmla="*/ 806 h 79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</a:cxnLst>
              <a:rect l="0" t="0" r="r" b="b"/>
              <a:pathLst>
                <a:path w="3375" h="795">
                  <a:moveTo>
                    <a:pt x="1687" y="0"/>
                  </a:moveTo>
                  <a:lnTo>
                    <a:pt x="1572" y="0"/>
                  </a:lnTo>
                  <a:lnTo>
                    <a:pt x="1458" y="3"/>
                  </a:lnTo>
                  <a:lnTo>
                    <a:pt x="1347" y="8"/>
                  </a:lnTo>
                  <a:lnTo>
                    <a:pt x="1239" y="14"/>
                  </a:lnTo>
                  <a:lnTo>
                    <a:pt x="1133" y="21"/>
                  </a:lnTo>
                  <a:lnTo>
                    <a:pt x="1031" y="31"/>
                  </a:lnTo>
                  <a:lnTo>
                    <a:pt x="931" y="42"/>
                  </a:lnTo>
                  <a:lnTo>
                    <a:pt x="836" y="54"/>
                  </a:lnTo>
                  <a:lnTo>
                    <a:pt x="744" y="67"/>
                  </a:lnTo>
                  <a:lnTo>
                    <a:pt x="656" y="82"/>
                  </a:lnTo>
                  <a:lnTo>
                    <a:pt x="573" y="98"/>
                  </a:lnTo>
                  <a:lnTo>
                    <a:pt x="494" y="116"/>
                  </a:lnTo>
                  <a:lnTo>
                    <a:pt x="421" y="134"/>
                  </a:lnTo>
                  <a:lnTo>
                    <a:pt x="352" y="154"/>
                  </a:lnTo>
                  <a:lnTo>
                    <a:pt x="288" y="175"/>
                  </a:lnTo>
                  <a:lnTo>
                    <a:pt x="231" y="196"/>
                  </a:lnTo>
                  <a:lnTo>
                    <a:pt x="133" y="242"/>
                  </a:lnTo>
                  <a:lnTo>
                    <a:pt x="60" y="291"/>
                  </a:lnTo>
                  <a:lnTo>
                    <a:pt x="16" y="343"/>
                  </a:lnTo>
                  <a:lnTo>
                    <a:pt x="0" y="397"/>
                  </a:lnTo>
                  <a:lnTo>
                    <a:pt x="4" y="424"/>
                  </a:lnTo>
                  <a:lnTo>
                    <a:pt x="34" y="477"/>
                  </a:lnTo>
                  <a:lnTo>
                    <a:pt x="93" y="527"/>
                  </a:lnTo>
                  <a:lnTo>
                    <a:pt x="179" y="575"/>
                  </a:lnTo>
                  <a:lnTo>
                    <a:pt x="288" y="619"/>
                  </a:lnTo>
                  <a:lnTo>
                    <a:pt x="352" y="639"/>
                  </a:lnTo>
                  <a:lnTo>
                    <a:pt x="421" y="659"/>
                  </a:lnTo>
                  <a:lnTo>
                    <a:pt x="494" y="678"/>
                  </a:lnTo>
                  <a:lnTo>
                    <a:pt x="573" y="695"/>
                  </a:lnTo>
                  <a:lnTo>
                    <a:pt x="656" y="711"/>
                  </a:lnTo>
                  <a:lnTo>
                    <a:pt x="744" y="726"/>
                  </a:lnTo>
                  <a:lnTo>
                    <a:pt x="836" y="740"/>
                  </a:lnTo>
                  <a:lnTo>
                    <a:pt x="931" y="752"/>
                  </a:lnTo>
                  <a:lnTo>
                    <a:pt x="1031" y="763"/>
                  </a:lnTo>
                  <a:lnTo>
                    <a:pt x="1133" y="772"/>
                  </a:lnTo>
                  <a:lnTo>
                    <a:pt x="1239" y="780"/>
                  </a:lnTo>
                  <a:lnTo>
                    <a:pt x="1347" y="786"/>
                  </a:lnTo>
                  <a:lnTo>
                    <a:pt x="1458" y="790"/>
                  </a:lnTo>
                  <a:lnTo>
                    <a:pt x="1572" y="793"/>
                  </a:lnTo>
                  <a:lnTo>
                    <a:pt x="1687" y="794"/>
                  </a:lnTo>
                  <a:lnTo>
                    <a:pt x="1803" y="793"/>
                  </a:lnTo>
                  <a:lnTo>
                    <a:pt x="1916" y="790"/>
                  </a:lnTo>
                  <a:lnTo>
                    <a:pt x="2027" y="786"/>
                  </a:lnTo>
                  <a:lnTo>
                    <a:pt x="2136" y="780"/>
                  </a:lnTo>
                  <a:lnTo>
                    <a:pt x="2242" y="772"/>
                  </a:lnTo>
                  <a:lnTo>
                    <a:pt x="2344" y="763"/>
                  </a:lnTo>
                  <a:lnTo>
                    <a:pt x="2443" y="752"/>
                  </a:lnTo>
                  <a:lnTo>
                    <a:pt x="2539" y="740"/>
                  </a:lnTo>
                  <a:lnTo>
                    <a:pt x="2631" y="726"/>
                  </a:lnTo>
                  <a:lnTo>
                    <a:pt x="2718" y="711"/>
                  </a:lnTo>
                  <a:lnTo>
                    <a:pt x="2802" y="695"/>
                  </a:lnTo>
                  <a:lnTo>
                    <a:pt x="2880" y="678"/>
                  </a:lnTo>
                  <a:lnTo>
                    <a:pt x="2954" y="659"/>
                  </a:lnTo>
                  <a:lnTo>
                    <a:pt x="3023" y="639"/>
                  </a:lnTo>
                  <a:lnTo>
                    <a:pt x="3086" y="619"/>
                  </a:lnTo>
                  <a:lnTo>
                    <a:pt x="3144" y="597"/>
                  </a:lnTo>
                  <a:lnTo>
                    <a:pt x="3242" y="551"/>
                  </a:lnTo>
                  <a:lnTo>
                    <a:pt x="3314" y="502"/>
                  </a:lnTo>
                  <a:lnTo>
                    <a:pt x="3359" y="451"/>
                  </a:lnTo>
                  <a:lnTo>
                    <a:pt x="3375" y="397"/>
                  </a:lnTo>
                  <a:lnTo>
                    <a:pt x="3371" y="370"/>
                  </a:lnTo>
                  <a:lnTo>
                    <a:pt x="3340" y="317"/>
                  </a:lnTo>
                  <a:lnTo>
                    <a:pt x="3281" y="266"/>
                  </a:lnTo>
                  <a:lnTo>
                    <a:pt x="3196" y="219"/>
                  </a:lnTo>
                  <a:lnTo>
                    <a:pt x="3086" y="175"/>
                  </a:lnTo>
                  <a:lnTo>
                    <a:pt x="3023" y="154"/>
                  </a:lnTo>
                  <a:lnTo>
                    <a:pt x="2954" y="134"/>
                  </a:lnTo>
                  <a:lnTo>
                    <a:pt x="2880" y="116"/>
                  </a:lnTo>
                  <a:lnTo>
                    <a:pt x="2802" y="98"/>
                  </a:lnTo>
                  <a:lnTo>
                    <a:pt x="2718" y="82"/>
                  </a:lnTo>
                  <a:lnTo>
                    <a:pt x="2631" y="67"/>
                  </a:lnTo>
                  <a:lnTo>
                    <a:pt x="2539" y="54"/>
                  </a:lnTo>
                  <a:lnTo>
                    <a:pt x="2443" y="42"/>
                  </a:lnTo>
                  <a:lnTo>
                    <a:pt x="2344" y="31"/>
                  </a:lnTo>
                  <a:lnTo>
                    <a:pt x="2242" y="21"/>
                  </a:lnTo>
                  <a:lnTo>
                    <a:pt x="2136" y="14"/>
                  </a:lnTo>
                  <a:lnTo>
                    <a:pt x="2027" y="8"/>
                  </a:lnTo>
                  <a:lnTo>
                    <a:pt x="1916" y="3"/>
                  </a:lnTo>
                  <a:lnTo>
                    <a:pt x="1803" y="0"/>
                  </a:lnTo>
                  <a:lnTo>
                    <a:pt x="1687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11" name="Freeform 50">
              <a:extLst>
                <a:ext uri="{FF2B5EF4-FFF2-40B4-BE49-F238E27FC236}">
                  <a16:creationId xmlns="" xmlns:a16="http://schemas.microsoft.com/office/drawing/2014/main" id="{331C7E94-0B33-5F57-4C82-D34860D08B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9" y="805"/>
              <a:ext cx="3375" cy="795"/>
            </a:xfrm>
            <a:custGeom>
              <a:avLst/>
              <a:gdLst>
                <a:gd name="T0" fmla="+- 0 6923 6889"/>
                <a:gd name="T1" fmla="*/ T0 w 3375"/>
                <a:gd name="T2" fmla="+- 0 1123 806"/>
                <a:gd name="T3" fmla="*/ 1123 h 795"/>
                <a:gd name="T4" fmla="+- 0 7068 6889"/>
                <a:gd name="T5" fmla="*/ T4 w 3375"/>
                <a:gd name="T6" fmla="+- 0 1025 806"/>
                <a:gd name="T7" fmla="*/ 1025 h 795"/>
                <a:gd name="T8" fmla="+- 0 7241 6889"/>
                <a:gd name="T9" fmla="*/ T8 w 3375"/>
                <a:gd name="T10" fmla="+- 0 960 806"/>
                <a:gd name="T11" fmla="*/ 960 h 795"/>
                <a:gd name="T12" fmla="+- 0 7383 6889"/>
                <a:gd name="T13" fmla="*/ T12 w 3375"/>
                <a:gd name="T14" fmla="+- 0 922 806"/>
                <a:gd name="T15" fmla="*/ 922 h 795"/>
                <a:gd name="T16" fmla="+- 0 7545 6889"/>
                <a:gd name="T17" fmla="*/ T16 w 3375"/>
                <a:gd name="T18" fmla="+- 0 888 806"/>
                <a:gd name="T19" fmla="*/ 888 h 795"/>
                <a:gd name="T20" fmla="+- 0 7725 6889"/>
                <a:gd name="T21" fmla="*/ T20 w 3375"/>
                <a:gd name="T22" fmla="+- 0 860 806"/>
                <a:gd name="T23" fmla="*/ 860 h 795"/>
                <a:gd name="T24" fmla="+- 0 7920 6889"/>
                <a:gd name="T25" fmla="*/ T24 w 3375"/>
                <a:gd name="T26" fmla="+- 0 837 806"/>
                <a:gd name="T27" fmla="*/ 837 h 795"/>
                <a:gd name="T28" fmla="+- 0 8128 6889"/>
                <a:gd name="T29" fmla="*/ T28 w 3375"/>
                <a:gd name="T30" fmla="+- 0 820 806"/>
                <a:gd name="T31" fmla="*/ 820 h 795"/>
                <a:gd name="T32" fmla="+- 0 8347 6889"/>
                <a:gd name="T33" fmla="*/ T32 w 3375"/>
                <a:gd name="T34" fmla="+- 0 809 806"/>
                <a:gd name="T35" fmla="*/ 809 h 795"/>
                <a:gd name="T36" fmla="+- 0 8576 6889"/>
                <a:gd name="T37" fmla="*/ T36 w 3375"/>
                <a:gd name="T38" fmla="+- 0 806 806"/>
                <a:gd name="T39" fmla="*/ 806 h 795"/>
                <a:gd name="T40" fmla="+- 0 8805 6889"/>
                <a:gd name="T41" fmla="*/ T40 w 3375"/>
                <a:gd name="T42" fmla="+- 0 809 806"/>
                <a:gd name="T43" fmla="*/ 809 h 795"/>
                <a:gd name="T44" fmla="+- 0 9025 6889"/>
                <a:gd name="T45" fmla="*/ T44 w 3375"/>
                <a:gd name="T46" fmla="+- 0 820 806"/>
                <a:gd name="T47" fmla="*/ 820 h 795"/>
                <a:gd name="T48" fmla="+- 0 9233 6889"/>
                <a:gd name="T49" fmla="*/ T48 w 3375"/>
                <a:gd name="T50" fmla="+- 0 837 806"/>
                <a:gd name="T51" fmla="*/ 837 h 795"/>
                <a:gd name="T52" fmla="+- 0 9428 6889"/>
                <a:gd name="T53" fmla="*/ T52 w 3375"/>
                <a:gd name="T54" fmla="+- 0 860 806"/>
                <a:gd name="T55" fmla="*/ 860 h 795"/>
                <a:gd name="T56" fmla="+- 0 9607 6889"/>
                <a:gd name="T57" fmla="*/ T56 w 3375"/>
                <a:gd name="T58" fmla="+- 0 888 806"/>
                <a:gd name="T59" fmla="*/ 888 h 795"/>
                <a:gd name="T60" fmla="+- 0 9769 6889"/>
                <a:gd name="T61" fmla="*/ T60 w 3375"/>
                <a:gd name="T62" fmla="+- 0 922 806"/>
                <a:gd name="T63" fmla="*/ 922 h 795"/>
                <a:gd name="T64" fmla="+- 0 9912 6889"/>
                <a:gd name="T65" fmla="*/ T64 w 3375"/>
                <a:gd name="T66" fmla="+- 0 960 806"/>
                <a:gd name="T67" fmla="*/ 960 h 795"/>
                <a:gd name="T68" fmla="+- 0 10033 6889"/>
                <a:gd name="T69" fmla="*/ T68 w 3375"/>
                <a:gd name="T70" fmla="+- 0 1002 806"/>
                <a:gd name="T71" fmla="*/ 1002 h 795"/>
                <a:gd name="T72" fmla="+- 0 10203 6889"/>
                <a:gd name="T73" fmla="*/ T72 w 3375"/>
                <a:gd name="T74" fmla="+- 0 1097 806"/>
                <a:gd name="T75" fmla="*/ 1097 h 795"/>
                <a:gd name="T76" fmla="+- 0 10264 6889"/>
                <a:gd name="T77" fmla="*/ T76 w 3375"/>
                <a:gd name="T78" fmla="+- 0 1203 806"/>
                <a:gd name="T79" fmla="*/ 1203 h 795"/>
                <a:gd name="T80" fmla="+- 0 10229 6889"/>
                <a:gd name="T81" fmla="*/ T80 w 3375"/>
                <a:gd name="T82" fmla="+- 0 1283 806"/>
                <a:gd name="T83" fmla="*/ 1283 h 795"/>
                <a:gd name="T84" fmla="+- 0 10085 6889"/>
                <a:gd name="T85" fmla="*/ T84 w 3375"/>
                <a:gd name="T86" fmla="+- 0 1381 806"/>
                <a:gd name="T87" fmla="*/ 1381 h 795"/>
                <a:gd name="T88" fmla="+- 0 9912 6889"/>
                <a:gd name="T89" fmla="*/ T88 w 3375"/>
                <a:gd name="T90" fmla="+- 0 1445 806"/>
                <a:gd name="T91" fmla="*/ 1445 h 795"/>
                <a:gd name="T92" fmla="+- 0 9769 6889"/>
                <a:gd name="T93" fmla="*/ T92 w 3375"/>
                <a:gd name="T94" fmla="+- 0 1484 806"/>
                <a:gd name="T95" fmla="*/ 1484 h 795"/>
                <a:gd name="T96" fmla="+- 0 9607 6889"/>
                <a:gd name="T97" fmla="*/ T96 w 3375"/>
                <a:gd name="T98" fmla="+- 0 1517 806"/>
                <a:gd name="T99" fmla="*/ 1517 h 795"/>
                <a:gd name="T100" fmla="+- 0 9428 6889"/>
                <a:gd name="T101" fmla="*/ T100 w 3375"/>
                <a:gd name="T102" fmla="+- 0 1546 806"/>
                <a:gd name="T103" fmla="*/ 1546 h 795"/>
                <a:gd name="T104" fmla="+- 0 9233 6889"/>
                <a:gd name="T105" fmla="*/ T104 w 3375"/>
                <a:gd name="T106" fmla="+- 0 1569 806"/>
                <a:gd name="T107" fmla="*/ 1569 h 795"/>
                <a:gd name="T108" fmla="+- 0 9025 6889"/>
                <a:gd name="T109" fmla="*/ T108 w 3375"/>
                <a:gd name="T110" fmla="+- 0 1586 806"/>
                <a:gd name="T111" fmla="*/ 1586 h 795"/>
                <a:gd name="T112" fmla="+- 0 8805 6889"/>
                <a:gd name="T113" fmla="*/ T112 w 3375"/>
                <a:gd name="T114" fmla="+- 0 1596 806"/>
                <a:gd name="T115" fmla="*/ 1596 h 795"/>
                <a:gd name="T116" fmla="+- 0 8576 6889"/>
                <a:gd name="T117" fmla="*/ T116 w 3375"/>
                <a:gd name="T118" fmla="+- 0 1600 806"/>
                <a:gd name="T119" fmla="*/ 1600 h 795"/>
                <a:gd name="T120" fmla="+- 0 8347 6889"/>
                <a:gd name="T121" fmla="*/ T120 w 3375"/>
                <a:gd name="T122" fmla="+- 0 1596 806"/>
                <a:gd name="T123" fmla="*/ 1596 h 795"/>
                <a:gd name="T124" fmla="+- 0 8128 6889"/>
                <a:gd name="T125" fmla="*/ T124 w 3375"/>
                <a:gd name="T126" fmla="+- 0 1586 806"/>
                <a:gd name="T127" fmla="*/ 1586 h 795"/>
                <a:gd name="T128" fmla="+- 0 7920 6889"/>
                <a:gd name="T129" fmla="*/ T128 w 3375"/>
                <a:gd name="T130" fmla="+- 0 1569 806"/>
                <a:gd name="T131" fmla="*/ 1569 h 795"/>
                <a:gd name="T132" fmla="+- 0 7725 6889"/>
                <a:gd name="T133" fmla="*/ T132 w 3375"/>
                <a:gd name="T134" fmla="+- 0 1546 806"/>
                <a:gd name="T135" fmla="*/ 1546 h 795"/>
                <a:gd name="T136" fmla="+- 0 7545 6889"/>
                <a:gd name="T137" fmla="*/ T136 w 3375"/>
                <a:gd name="T138" fmla="+- 0 1517 806"/>
                <a:gd name="T139" fmla="*/ 1517 h 795"/>
                <a:gd name="T140" fmla="+- 0 7383 6889"/>
                <a:gd name="T141" fmla="*/ T140 w 3375"/>
                <a:gd name="T142" fmla="+- 0 1484 806"/>
                <a:gd name="T143" fmla="*/ 1484 h 795"/>
                <a:gd name="T144" fmla="+- 0 7241 6889"/>
                <a:gd name="T145" fmla="*/ T144 w 3375"/>
                <a:gd name="T146" fmla="+- 0 1445 806"/>
                <a:gd name="T147" fmla="*/ 1445 h 795"/>
                <a:gd name="T148" fmla="+- 0 7120 6889"/>
                <a:gd name="T149" fmla="*/ T148 w 3375"/>
                <a:gd name="T150" fmla="+- 0 1403 806"/>
                <a:gd name="T151" fmla="*/ 1403 h 795"/>
                <a:gd name="T152" fmla="+- 0 6949 6889"/>
                <a:gd name="T153" fmla="*/ T152 w 3375"/>
                <a:gd name="T154" fmla="+- 0 1308 806"/>
                <a:gd name="T155" fmla="*/ 1308 h 795"/>
                <a:gd name="T156" fmla="+- 0 6889 6889"/>
                <a:gd name="T157" fmla="*/ T156 w 3375"/>
                <a:gd name="T158" fmla="+- 0 1203 806"/>
                <a:gd name="T159" fmla="*/ 1203 h 79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</a:cxnLst>
              <a:rect l="0" t="0" r="r" b="b"/>
              <a:pathLst>
                <a:path w="3375" h="795">
                  <a:moveTo>
                    <a:pt x="0" y="397"/>
                  </a:moveTo>
                  <a:lnTo>
                    <a:pt x="34" y="317"/>
                  </a:lnTo>
                  <a:lnTo>
                    <a:pt x="93" y="266"/>
                  </a:lnTo>
                  <a:lnTo>
                    <a:pt x="179" y="219"/>
                  </a:lnTo>
                  <a:lnTo>
                    <a:pt x="288" y="175"/>
                  </a:lnTo>
                  <a:lnTo>
                    <a:pt x="352" y="154"/>
                  </a:lnTo>
                  <a:lnTo>
                    <a:pt x="421" y="134"/>
                  </a:lnTo>
                  <a:lnTo>
                    <a:pt x="494" y="116"/>
                  </a:lnTo>
                  <a:lnTo>
                    <a:pt x="573" y="98"/>
                  </a:lnTo>
                  <a:lnTo>
                    <a:pt x="656" y="82"/>
                  </a:lnTo>
                  <a:lnTo>
                    <a:pt x="744" y="67"/>
                  </a:lnTo>
                  <a:lnTo>
                    <a:pt x="836" y="54"/>
                  </a:lnTo>
                  <a:lnTo>
                    <a:pt x="931" y="42"/>
                  </a:lnTo>
                  <a:lnTo>
                    <a:pt x="1031" y="31"/>
                  </a:lnTo>
                  <a:lnTo>
                    <a:pt x="1133" y="21"/>
                  </a:lnTo>
                  <a:lnTo>
                    <a:pt x="1239" y="14"/>
                  </a:lnTo>
                  <a:lnTo>
                    <a:pt x="1347" y="8"/>
                  </a:lnTo>
                  <a:lnTo>
                    <a:pt x="1458" y="3"/>
                  </a:lnTo>
                  <a:lnTo>
                    <a:pt x="1572" y="0"/>
                  </a:lnTo>
                  <a:lnTo>
                    <a:pt x="1687" y="0"/>
                  </a:lnTo>
                  <a:lnTo>
                    <a:pt x="1803" y="0"/>
                  </a:lnTo>
                  <a:lnTo>
                    <a:pt x="1916" y="3"/>
                  </a:lnTo>
                  <a:lnTo>
                    <a:pt x="2027" y="8"/>
                  </a:lnTo>
                  <a:lnTo>
                    <a:pt x="2136" y="14"/>
                  </a:lnTo>
                  <a:lnTo>
                    <a:pt x="2242" y="21"/>
                  </a:lnTo>
                  <a:lnTo>
                    <a:pt x="2344" y="31"/>
                  </a:lnTo>
                  <a:lnTo>
                    <a:pt x="2443" y="42"/>
                  </a:lnTo>
                  <a:lnTo>
                    <a:pt x="2539" y="54"/>
                  </a:lnTo>
                  <a:lnTo>
                    <a:pt x="2631" y="67"/>
                  </a:lnTo>
                  <a:lnTo>
                    <a:pt x="2718" y="82"/>
                  </a:lnTo>
                  <a:lnTo>
                    <a:pt x="2802" y="98"/>
                  </a:lnTo>
                  <a:lnTo>
                    <a:pt x="2880" y="116"/>
                  </a:lnTo>
                  <a:lnTo>
                    <a:pt x="2954" y="134"/>
                  </a:lnTo>
                  <a:lnTo>
                    <a:pt x="3023" y="154"/>
                  </a:lnTo>
                  <a:lnTo>
                    <a:pt x="3086" y="175"/>
                  </a:lnTo>
                  <a:lnTo>
                    <a:pt x="3144" y="196"/>
                  </a:lnTo>
                  <a:lnTo>
                    <a:pt x="3242" y="242"/>
                  </a:lnTo>
                  <a:lnTo>
                    <a:pt x="3314" y="291"/>
                  </a:lnTo>
                  <a:lnTo>
                    <a:pt x="3359" y="343"/>
                  </a:lnTo>
                  <a:lnTo>
                    <a:pt x="3375" y="397"/>
                  </a:lnTo>
                  <a:lnTo>
                    <a:pt x="3371" y="424"/>
                  </a:lnTo>
                  <a:lnTo>
                    <a:pt x="3340" y="477"/>
                  </a:lnTo>
                  <a:lnTo>
                    <a:pt x="3281" y="527"/>
                  </a:lnTo>
                  <a:lnTo>
                    <a:pt x="3196" y="575"/>
                  </a:lnTo>
                  <a:lnTo>
                    <a:pt x="3086" y="619"/>
                  </a:lnTo>
                  <a:lnTo>
                    <a:pt x="3023" y="639"/>
                  </a:lnTo>
                  <a:lnTo>
                    <a:pt x="2954" y="659"/>
                  </a:lnTo>
                  <a:lnTo>
                    <a:pt x="2880" y="678"/>
                  </a:lnTo>
                  <a:lnTo>
                    <a:pt x="2802" y="695"/>
                  </a:lnTo>
                  <a:lnTo>
                    <a:pt x="2718" y="711"/>
                  </a:lnTo>
                  <a:lnTo>
                    <a:pt x="2631" y="726"/>
                  </a:lnTo>
                  <a:lnTo>
                    <a:pt x="2539" y="740"/>
                  </a:lnTo>
                  <a:lnTo>
                    <a:pt x="2443" y="752"/>
                  </a:lnTo>
                  <a:lnTo>
                    <a:pt x="2344" y="763"/>
                  </a:lnTo>
                  <a:lnTo>
                    <a:pt x="2242" y="772"/>
                  </a:lnTo>
                  <a:lnTo>
                    <a:pt x="2136" y="780"/>
                  </a:lnTo>
                  <a:lnTo>
                    <a:pt x="2027" y="786"/>
                  </a:lnTo>
                  <a:lnTo>
                    <a:pt x="1916" y="790"/>
                  </a:lnTo>
                  <a:lnTo>
                    <a:pt x="1803" y="793"/>
                  </a:lnTo>
                  <a:lnTo>
                    <a:pt x="1687" y="794"/>
                  </a:lnTo>
                  <a:lnTo>
                    <a:pt x="1572" y="793"/>
                  </a:lnTo>
                  <a:lnTo>
                    <a:pt x="1458" y="790"/>
                  </a:lnTo>
                  <a:lnTo>
                    <a:pt x="1347" y="786"/>
                  </a:lnTo>
                  <a:lnTo>
                    <a:pt x="1239" y="780"/>
                  </a:lnTo>
                  <a:lnTo>
                    <a:pt x="1133" y="772"/>
                  </a:lnTo>
                  <a:lnTo>
                    <a:pt x="1031" y="763"/>
                  </a:lnTo>
                  <a:lnTo>
                    <a:pt x="931" y="752"/>
                  </a:lnTo>
                  <a:lnTo>
                    <a:pt x="836" y="740"/>
                  </a:lnTo>
                  <a:lnTo>
                    <a:pt x="744" y="726"/>
                  </a:lnTo>
                  <a:lnTo>
                    <a:pt x="656" y="711"/>
                  </a:lnTo>
                  <a:lnTo>
                    <a:pt x="573" y="695"/>
                  </a:lnTo>
                  <a:lnTo>
                    <a:pt x="494" y="678"/>
                  </a:lnTo>
                  <a:lnTo>
                    <a:pt x="421" y="659"/>
                  </a:lnTo>
                  <a:lnTo>
                    <a:pt x="352" y="639"/>
                  </a:lnTo>
                  <a:lnTo>
                    <a:pt x="288" y="619"/>
                  </a:lnTo>
                  <a:lnTo>
                    <a:pt x="231" y="597"/>
                  </a:lnTo>
                  <a:lnTo>
                    <a:pt x="133" y="551"/>
                  </a:lnTo>
                  <a:lnTo>
                    <a:pt x="60" y="502"/>
                  </a:lnTo>
                  <a:lnTo>
                    <a:pt x="16" y="451"/>
                  </a:lnTo>
                  <a:lnTo>
                    <a:pt x="0" y="397"/>
                  </a:lnTo>
                  <a:close/>
                </a:path>
              </a:pathLst>
            </a:custGeom>
            <a:noFill/>
            <a:ln w="25908">
              <a:solidFill>
                <a:srgbClr val="8EB4E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12" name="AutoShape 49">
              <a:extLst>
                <a:ext uri="{FF2B5EF4-FFF2-40B4-BE49-F238E27FC236}">
                  <a16:creationId xmlns="" xmlns:a16="http://schemas.microsoft.com/office/drawing/2014/main" id="{36CE1114-092E-7C92-9C6B-8B88C4E69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0" y="350"/>
              <a:ext cx="3437" cy="454"/>
            </a:xfrm>
            <a:custGeom>
              <a:avLst/>
              <a:gdLst>
                <a:gd name="T0" fmla="+- 0 5383 5220"/>
                <a:gd name="T1" fmla="*/ T0 w 3437"/>
                <a:gd name="T2" fmla="+- 0 665 351"/>
                <a:gd name="T3" fmla="*/ 665 h 454"/>
                <a:gd name="T4" fmla="+- 0 5381 5220"/>
                <a:gd name="T5" fmla="*/ T4 w 3437"/>
                <a:gd name="T6" fmla="+- 0 659 351"/>
                <a:gd name="T7" fmla="*/ 659 h 454"/>
                <a:gd name="T8" fmla="+- 0 5372 5220"/>
                <a:gd name="T9" fmla="*/ T8 w 3437"/>
                <a:gd name="T10" fmla="+- 0 653 351"/>
                <a:gd name="T11" fmla="*/ 653 h 454"/>
                <a:gd name="T12" fmla="+- 0 5366 5220"/>
                <a:gd name="T13" fmla="*/ T12 w 3437"/>
                <a:gd name="T14" fmla="+- 0 655 351"/>
                <a:gd name="T15" fmla="*/ 655 h 454"/>
                <a:gd name="T16" fmla="+- 0 5312 5220"/>
                <a:gd name="T17" fmla="*/ T16 w 3437"/>
                <a:gd name="T18" fmla="+- 0 748 351"/>
                <a:gd name="T19" fmla="*/ 748 h 454"/>
                <a:gd name="T20" fmla="+- 0 5312 5220"/>
                <a:gd name="T21" fmla="*/ T20 w 3437"/>
                <a:gd name="T22" fmla="+- 0 351 351"/>
                <a:gd name="T23" fmla="*/ 351 h 454"/>
                <a:gd name="T24" fmla="+- 0 5292 5220"/>
                <a:gd name="T25" fmla="*/ T24 w 3437"/>
                <a:gd name="T26" fmla="+- 0 351 351"/>
                <a:gd name="T27" fmla="*/ 351 h 454"/>
                <a:gd name="T28" fmla="+- 0 5292 5220"/>
                <a:gd name="T29" fmla="*/ T28 w 3437"/>
                <a:gd name="T30" fmla="+- 0 748 351"/>
                <a:gd name="T31" fmla="*/ 748 h 454"/>
                <a:gd name="T32" fmla="+- 0 5237 5220"/>
                <a:gd name="T33" fmla="*/ T32 w 3437"/>
                <a:gd name="T34" fmla="+- 0 655 351"/>
                <a:gd name="T35" fmla="*/ 655 h 454"/>
                <a:gd name="T36" fmla="+- 0 5231 5220"/>
                <a:gd name="T37" fmla="*/ T36 w 3437"/>
                <a:gd name="T38" fmla="+- 0 653 351"/>
                <a:gd name="T39" fmla="*/ 653 h 454"/>
                <a:gd name="T40" fmla="+- 0 5222 5220"/>
                <a:gd name="T41" fmla="*/ T40 w 3437"/>
                <a:gd name="T42" fmla="+- 0 659 351"/>
                <a:gd name="T43" fmla="*/ 659 h 454"/>
                <a:gd name="T44" fmla="+- 0 5220 5220"/>
                <a:gd name="T45" fmla="*/ T44 w 3437"/>
                <a:gd name="T46" fmla="+- 0 665 351"/>
                <a:gd name="T47" fmla="*/ 665 h 454"/>
                <a:gd name="T48" fmla="+- 0 5302 5220"/>
                <a:gd name="T49" fmla="*/ T48 w 3437"/>
                <a:gd name="T50" fmla="+- 0 804 351"/>
                <a:gd name="T51" fmla="*/ 804 h 454"/>
                <a:gd name="T52" fmla="+- 0 5313 5220"/>
                <a:gd name="T53" fmla="*/ T52 w 3437"/>
                <a:gd name="T54" fmla="+- 0 785 351"/>
                <a:gd name="T55" fmla="*/ 785 h 454"/>
                <a:gd name="T56" fmla="+- 0 5383 5220"/>
                <a:gd name="T57" fmla="*/ T56 w 3437"/>
                <a:gd name="T58" fmla="+- 0 665 351"/>
                <a:gd name="T59" fmla="*/ 665 h 454"/>
                <a:gd name="T60" fmla="+- 0 8657 5220"/>
                <a:gd name="T61" fmla="*/ T60 w 3437"/>
                <a:gd name="T62" fmla="+- 0 665 351"/>
                <a:gd name="T63" fmla="*/ 665 h 454"/>
                <a:gd name="T64" fmla="+- 0 8655 5220"/>
                <a:gd name="T65" fmla="*/ T64 w 3437"/>
                <a:gd name="T66" fmla="+- 0 659 351"/>
                <a:gd name="T67" fmla="*/ 659 h 454"/>
                <a:gd name="T68" fmla="+- 0 8645 5220"/>
                <a:gd name="T69" fmla="*/ T68 w 3437"/>
                <a:gd name="T70" fmla="+- 0 653 351"/>
                <a:gd name="T71" fmla="*/ 653 h 454"/>
                <a:gd name="T72" fmla="+- 0 8639 5220"/>
                <a:gd name="T73" fmla="*/ T72 w 3437"/>
                <a:gd name="T74" fmla="+- 0 655 351"/>
                <a:gd name="T75" fmla="*/ 655 h 454"/>
                <a:gd name="T76" fmla="+- 0 8585 5220"/>
                <a:gd name="T77" fmla="*/ T76 w 3437"/>
                <a:gd name="T78" fmla="+- 0 748 351"/>
                <a:gd name="T79" fmla="*/ 748 h 454"/>
                <a:gd name="T80" fmla="+- 0 8585 5220"/>
                <a:gd name="T81" fmla="*/ T80 w 3437"/>
                <a:gd name="T82" fmla="+- 0 351 351"/>
                <a:gd name="T83" fmla="*/ 351 h 454"/>
                <a:gd name="T84" fmla="+- 0 8565 5220"/>
                <a:gd name="T85" fmla="*/ T84 w 3437"/>
                <a:gd name="T86" fmla="+- 0 351 351"/>
                <a:gd name="T87" fmla="*/ 351 h 454"/>
                <a:gd name="T88" fmla="+- 0 8565 5220"/>
                <a:gd name="T89" fmla="*/ T88 w 3437"/>
                <a:gd name="T90" fmla="+- 0 748 351"/>
                <a:gd name="T91" fmla="*/ 748 h 454"/>
                <a:gd name="T92" fmla="+- 0 8511 5220"/>
                <a:gd name="T93" fmla="*/ T92 w 3437"/>
                <a:gd name="T94" fmla="+- 0 655 351"/>
                <a:gd name="T95" fmla="*/ 655 h 454"/>
                <a:gd name="T96" fmla="+- 0 8505 5220"/>
                <a:gd name="T97" fmla="*/ T96 w 3437"/>
                <a:gd name="T98" fmla="+- 0 653 351"/>
                <a:gd name="T99" fmla="*/ 653 h 454"/>
                <a:gd name="T100" fmla="+- 0 8495 5220"/>
                <a:gd name="T101" fmla="*/ T100 w 3437"/>
                <a:gd name="T102" fmla="+- 0 659 351"/>
                <a:gd name="T103" fmla="*/ 659 h 454"/>
                <a:gd name="T104" fmla="+- 0 8494 5220"/>
                <a:gd name="T105" fmla="*/ T104 w 3437"/>
                <a:gd name="T106" fmla="+- 0 665 351"/>
                <a:gd name="T107" fmla="*/ 665 h 454"/>
                <a:gd name="T108" fmla="+- 0 8575 5220"/>
                <a:gd name="T109" fmla="*/ T108 w 3437"/>
                <a:gd name="T110" fmla="+- 0 804 351"/>
                <a:gd name="T111" fmla="*/ 804 h 454"/>
                <a:gd name="T112" fmla="+- 0 8587 5220"/>
                <a:gd name="T113" fmla="*/ T112 w 3437"/>
                <a:gd name="T114" fmla="+- 0 785 351"/>
                <a:gd name="T115" fmla="*/ 785 h 454"/>
                <a:gd name="T116" fmla="+- 0 8657 5220"/>
                <a:gd name="T117" fmla="*/ T116 w 3437"/>
                <a:gd name="T118" fmla="+- 0 665 351"/>
                <a:gd name="T119" fmla="*/ 665 h 45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</a:cxnLst>
              <a:rect l="0" t="0" r="r" b="b"/>
              <a:pathLst>
                <a:path w="3437" h="454">
                  <a:moveTo>
                    <a:pt x="163" y="314"/>
                  </a:moveTo>
                  <a:lnTo>
                    <a:pt x="161" y="308"/>
                  </a:lnTo>
                  <a:lnTo>
                    <a:pt x="152" y="302"/>
                  </a:lnTo>
                  <a:lnTo>
                    <a:pt x="146" y="304"/>
                  </a:lnTo>
                  <a:lnTo>
                    <a:pt x="92" y="397"/>
                  </a:lnTo>
                  <a:lnTo>
                    <a:pt x="92" y="0"/>
                  </a:lnTo>
                  <a:lnTo>
                    <a:pt x="72" y="0"/>
                  </a:lnTo>
                  <a:lnTo>
                    <a:pt x="72" y="397"/>
                  </a:lnTo>
                  <a:lnTo>
                    <a:pt x="17" y="304"/>
                  </a:lnTo>
                  <a:lnTo>
                    <a:pt x="11" y="302"/>
                  </a:lnTo>
                  <a:lnTo>
                    <a:pt x="2" y="308"/>
                  </a:lnTo>
                  <a:lnTo>
                    <a:pt x="0" y="314"/>
                  </a:lnTo>
                  <a:lnTo>
                    <a:pt x="82" y="453"/>
                  </a:lnTo>
                  <a:lnTo>
                    <a:pt x="93" y="434"/>
                  </a:lnTo>
                  <a:lnTo>
                    <a:pt x="163" y="314"/>
                  </a:lnTo>
                  <a:close/>
                  <a:moveTo>
                    <a:pt x="3437" y="314"/>
                  </a:moveTo>
                  <a:lnTo>
                    <a:pt x="3435" y="308"/>
                  </a:lnTo>
                  <a:lnTo>
                    <a:pt x="3425" y="302"/>
                  </a:lnTo>
                  <a:lnTo>
                    <a:pt x="3419" y="304"/>
                  </a:lnTo>
                  <a:lnTo>
                    <a:pt x="3365" y="397"/>
                  </a:lnTo>
                  <a:lnTo>
                    <a:pt x="3365" y="0"/>
                  </a:lnTo>
                  <a:lnTo>
                    <a:pt x="3345" y="0"/>
                  </a:lnTo>
                  <a:lnTo>
                    <a:pt x="3345" y="397"/>
                  </a:lnTo>
                  <a:lnTo>
                    <a:pt x="3291" y="304"/>
                  </a:lnTo>
                  <a:lnTo>
                    <a:pt x="3285" y="302"/>
                  </a:lnTo>
                  <a:lnTo>
                    <a:pt x="3275" y="308"/>
                  </a:lnTo>
                  <a:lnTo>
                    <a:pt x="3274" y="314"/>
                  </a:lnTo>
                  <a:lnTo>
                    <a:pt x="3355" y="453"/>
                  </a:lnTo>
                  <a:lnTo>
                    <a:pt x="3367" y="434"/>
                  </a:lnTo>
                  <a:lnTo>
                    <a:pt x="3437" y="314"/>
                  </a:lnTo>
                  <a:close/>
                </a:path>
              </a:pathLst>
            </a:custGeom>
            <a:solidFill>
              <a:srgbClr val="497D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13" name="Freeform 48">
              <a:extLst>
                <a:ext uri="{FF2B5EF4-FFF2-40B4-BE49-F238E27FC236}">
                  <a16:creationId xmlns="" xmlns:a16="http://schemas.microsoft.com/office/drawing/2014/main" id="{8F4165D1-382E-8A0F-1D11-5035650634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05" y="805"/>
              <a:ext cx="3005" cy="795"/>
            </a:xfrm>
            <a:custGeom>
              <a:avLst/>
              <a:gdLst>
                <a:gd name="T0" fmla="+- 0 11795 10405"/>
                <a:gd name="T1" fmla="*/ T0 w 3005"/>
                <a:gd name="T2" fmla="+- 0 807 806"/>
                <a:gd name="T3" fmla="*/ 807 h 795"/>
                <a:gd name="T4" fmla="+- 0 11578 10405"/>
                <a:gd name="T5" fmla="*/ T4 w 3005"/>
                <a:gd name="T6" fmla="+- 0 815 806"/>
                <a:gd name="T7" fmla="*/ 815 h 795"/>
                <a:gd name="T8" fmla="+- 0 11372 10405"/>
                <a:gd name="T9" fmla="*/ T8 w 3005"/>
                <a:gd name="T10" fmla="+- 0 831 806"/>
                <a:gd name="T11" fmla="*/ 831 h 795"/>
                <a:gd name="T12" fmla="+- 0 11180 10405"/>
                <a:gd name="T13" fmla="*/ T12 w 3005"/>
                <a:gd name="T14" fmla="+- 0 855 806"/>
                <a:gd name="T15" fmla="*/ 855 h 795"/>
                <a:gd name="T16" fmla="+- 0 11003 10405"/>
                <a:gd name="T17" fmla="*/ T16 w 3005"/>
                <a:gd name="T18" fmla="+- 0 885 806"/>
                <a:gd name="T19" fmla="*/ 885 h 795"/>
                <a:gd name="T20" fmla="+- 0 10845 10405"/>
                <a:gd name="T21" fmla="*/ T20 w 3005"/>
                <a:gd name="T22" fmla="+- 0 922 806"/>
                <a:gd name="T23" fmla="*/ 922 h 795"/>
                <a:gd name="T24" fmla="+- 0 10708 10405"/>
                <a:gd name="T25" fmla="*/ T24 w 3005"/>
                <a:gd name="T26" fmla="+- 0 964 806"/>
                <a:gd name="T27" fmla="*/ 964 h 795"/>
                <a:gd name="T28" fmla="+- 0 10545 10405"/>
                <a:gd name="T29" fmla="*/ T28 w 3005"/>
                <a:gd name="T30" fmla="+- 0 1035 806"/>
                <a:gd name="T31" fmla="*/ 1035 h 795"/>
                <a:gd name="T32" fmla="+- 0 10421 10405"/>
                <a:gd name="T33" fmla="*/ T32 w 3005"/>
                <a:gd name="T34" fmla="+- 0 1144 806"/>
                <a:gd name="T35" fmla="*/ 1144 h 795"/>
                <a:gd name="T36" fmla="+- 0 10409 10405"/>
                <a:gd name="T37" fmla="*/ T36 w 3005"/>
                <a:gd name="T38" fmla="+- 0 1232 806"/>
                <a:gd name="T39" fmla="*/ 1232 h 795"/>
                <a:gd name="T40" fmla="+- 0 10503 10405"/>
                <a:gd name="T41" fmla="*/ T40 w 3005"/>
                <a:gd name="T42" fmla="+- 0 1344 806"/>
                <a:gd name="T43" fmla="*/ 1344 h 795"/>
                <a:gd name="T44" fmla="+- 0 10708 10405"/>
                <a:gd name="T45" fmla="*/ T44 w 3005"/>
                <a:gd name="T46" fmla="+- 0 1442 806"/>
                <a:gd name="T47" fmla="*/ 1442 h 795"/>
                <a:gd name="T48" fmla="+- 0 10845 10405"/>
                <a:gd name="T49" fmla="*/ T48 w 3005"/>
                <a:gd name="T50" fmla="+- 0 1484 806"/>
                <a:gd name="T51" fmla="*/ 1484 h 795"/>
                <a:gd name="T52" fmla="+- 0 11003 10405"/>
                <a:gd name="T53" fmla="*/ T52 w 3005"/>
                <a:gd name="T54" fmla="+- 0 1520 806"/>
                <a:gd name="T55" fmla="*/ 1520 h 795"/>
                <a:gd name="T56" fmla="+- 0 11180 10405"/>
                <a:gd name="T57" fmla="*/ T56 w 3005"/>
                <a:gd name="T58" fmla="+- 0 1550 806"/>
                <a:gd name="T59" fmla="*/ 1550 h 795"/>
                <a:gd name="T60" fmla="+- 0 11372 10405"/>
                <a:gd name="T61" fmla="*/ T60 w 3005"/>
                <a:gd name="T62" fmla="+- 0 1574 806"/>
                <a:gd name="T63" fmla="*/ 1574 h 795"/>
                <a:gd name="T64" fmla="+- 0 11578 10405"/>
                <a:gd name="T65" fmla="*/ T64 w 3005"/>
                <a:gd name="T66" fmla="+- 0 1590 806"/>
                <a:gd name="T67" fmla="*/ 1590 h 795"/>
                <a:gd name="T68" fmla="+- 0 11795 10405"/>
                <a:gd name="T69" fmla="*/ T68 w 3005"/>
                <a:gd name="T70" fmla="+- 0 1599 806"/>
                <a:gd name="T71" fmla="*/ 1599 h 795"/>
                <a:gd name="T72" fmla="+- 0 12020 10405"/>
                <a:gd name="T73" fmla="*/ T72 w 3005"/>
                <a:gd name="T74" fmla="+- 0 1599 806"/>
                <a:gd name="T75" fmla="*/ 1599 h 795"/>
                <a:gd name="T76" fmla="+- 0 12237 10405"/>
                <a:gd name="T77" fmla="*/ T76 w 3005"/>
                <a:gd name="T78" fmla="+- 0 1590 806"/>
                <a:gd name="T79" fmla="*/ 1590 h 795"/>
                <a:gd name="T80" fmla="+- 0 12443 10405"/>
                <a:gd name="T81" fmla="*/ T80 w 3005"/>
                <a:gd name="T82" fmla="+- 0 1574 806"/>
                <a:gd name="T83" fmla="*/ 1574 h 795"/>
                <a:gd name="T84" fmla="+- 0 12635 10405"/>
                <a:gd name="T85" fmla="*/ T84 w 3005"/>
                <a:gd name="T86" fmla="+- 0 1550 806"/>
                <a:gd name="T87" fmla="*/ 1550 h 795"/>
                <a:gd name="T88" fmla="+- 0 12812 10405"/>
                <a:gd name="T89" fmla="*/ T88 w 3005"/>
                <a:gd name="T90" fmla="+- 0 1520 806"/>
                <a:gd name="T91" fmla="*/ 1520 h 795"/>
                <a:gd name="T92" fmla="+- 0 12970 10405"/>
                <a:gd name="T93" fmla="*/ T92 w 3005"/>
                <a:gd name="T94" fmla="+- 0 1484 806"/>
                <a:gd name="T95" fmla="*/ 1484 h 795"/>
                <a:gd name="T96" fmla="+- 0 13108 10405"/>
                <a:gd name="T97" fmla="*/ T96 w 3005"/>
                <a:gd name="T98" fmla="+- 0 1442 806"/>
                <a:gd name="T99" fmla="*/ 1442 h 795"/>
                <a:gd name="T100" fmla="+- 0 13270 10405"/>
                <a:gd name="T101" fmla="*/ T100 w 3005"/>
                <a:gd name="T102" fmla="+- 0 1370 806"/>
                <a:gd name="T103" fmla="*/ 1370 h 795"/>
                <a:gd name="T104" fmla="+- 0 13394 10405"/>
                <a:gd name="T105" fmla="*/ T104 w 3005"/>
                <a:gd name="T106" fmla="+- 0 1261 806"/>
                <a:gd name="T107" fmla="*/ 1261 h 795"/>
                <a:gd name="T108" fmla="+- 0 13406 10405"/>
                <a:gd name="T109" fmla="*/ T108 w 3005"/>
                <a:gd name="T110" fmla="+- 0 1173 806"/>
                <a:gd name="T111" fmla="*/ 1173 h 795"/>
                <a:gd name="T112" fmla="+- 0 13312 10405"/>
                <a:gd name="T113" fmla="*/ T112 w 3005"/>
                <a:gd name="T114" fmla="+- 0 1061 806"/>
                <a:gd name="T115" fmla="*/ 1061 h 795"/>
                <a:gd name="T116" fmla="+- 0 13108 10405"/>
                <a:gd name="T117" fmla="*/ T116 w 3005"/>
                <a:gd name="T118" fmla="+- 0 964 806"/>
                <a:gd name="T119" fmla="*/ 964 h 795"/>
                <a:gd name="T120" fmla="+- 0 12970 10405"/>
                <a:gd name="T121" fmla="*/ T120 w 3005"/>
                <a:gd name="T122" fmla="+- 0 922 806"/>
                <a:gd name="T123" fmla="*/ 922 h 795"/>
                <a:gd name="T124" fmla="+- 0 12812 10405"/>
                <a:gd name="T125" fmla="*/ T124 w 3005"/>
                <a:gd name="T126" fmla="+- 0 885 806"/>
                <a:gd name="T127" fmla="*/ 885 h 795"/>
                <a:gd name="T128" fmla="+- 0 12635 10405"/>
                <a:gd name="T129" fmla="*/ T128 w 3005"/>
                <a:gd name="T130" fmla="+- 0 855 806"/>
                <a:gd name="T131" fmla="*/ 855 h 795"/>
                <a:gd name="T132" fmla="+- 0 12443 10405"/>
                <a:gd name="T133" fmla="*/ T132 w 3005"/>
                <a:gd name="T134" fmla="+- 0 831 806"/>
                <a:gd name="T135" fmla="*/ 831 h 795"/>
                <a:gd name="T136" fmla="+- 0 12237 10405"/>
                <a:gd name="T137" fmla="*/ T136 w 3005"/>
                <a:gd name="T138" fmla="+- 0 815 806"/>
                <a:gd name="T139" fmla="*/ 815 h 795"/>
                <a:gd name="T140" fmla="+- 0 12020 10405"/>
                <a:gd name="T141" fmla="*/ T140 w 3005"/>
                <a:gd name="T142" fmla="+- 0 807 806"/>
                <a:gd name="T143" fmla="*/ 807 h 79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</a:cxnLst>
              <a:rect l="0" t="0" r="r" b="b"/>
              <a:pathLst>
                <a:path w="3005" h="795">
                  <a:moveTo>
                    <a:pt x="1503" y="0"/>
                  </a:moveTo>
                  <a:lnTo>
                    <a:pt x="1390" y="1"/>
                  </a:lnTo>
                  <a:lnTo>
                    <a:pt x="1281" y="4"/>
                  </a:lnTo>
                  <a:lnTo>
                    <a:pt x="1173" y="9"/>
                  </a:lnTo>
                  <a:lnTo>
                    <a:pt x="1069" y="16"/>
                  </a:lnTo>
                  <a:lnTo>
                    <a:pt x="967" y="25"/>
                  </a:lnTo>
                  <a:lnTo>
                    <a:pt x="869" y="36"/>
                  </a:lnTo>
                  <a:lnTo>
                    <a:pt x="775" y="49"/>
                  </a:lnTo>
                  <a:lnTo>
                    <a:pt x="685" y="64"/>
                  </a:lnTo>
                  <a:lnTo>
                    <a:pt x="598" y="79"/>
                  </a:lnTo>
                  <a:lnTo>
                    <a:pt x="517" y="97"/>
                  </a:lnTo>
                  <a:lnTo>
                    <a:pt x="440" y="116"/>
                  </a:lnTo>
                  <a:lnTo>
                    <a:pt x="369" y="136"/>
                  </a:lnTo>
                  <a:lnTo>
                    <a:pt x="303" y="158"/>
                  </a:lnTo>
                  <a:lnTo>
                    <a:pt x="242" y="180"/>
                  </a:lnTo>
                  <a:lnTo>
                    <a:pt x="140" y="229"/>
                  </a:lnTo>
                  <a:lnTo>
                    <a:pt x="64" y="282"/>
                  </a:lnTo>
                  <a:lnTo>
                    <a:pt x="16" y="338"/>
                  </a:lnTo>
                  <a:lnTo>
                    <a:pt x="0" y="397"/>
                  </a:lnTo>
                  <a:lnTo>
                    <a:pt x="4" y="426"/>
                  </a:lnTo>
                  <a:lnTo>
                    <a:pt x="36" y="484"/>
                  </a:lnTo>
                  <a:lnTo>
                    <a:pt x="98" y="538"/>
                  </a:lnTo>
                  <a:lnTo>
                    <a:pt x="188" y="589"/>
                  </a:lnTo>
                  <a:lnTo>
                    <a:pt x="303" y="636"/>
                  </a:lnTo>
                  <a:lnTo>
                    <a:pt x="369" y="657"/>
                  </a:lnTo>
                  <a:lnTo>
                    <a:pt x="440" y="678"/>
                  </a:lnTo>
                  <a:lnTo>
                    <a:pt x="517" y="697"/>
                  </a:lnTo>
                  <a:lnTo>
                    <a:pt x="598" y="714"/>
                  </a:lnTo>
                  <a:lnTo>
                    <a:pt x="685" y="730"/>
                  </a:lnTo>
                  <a:lnTo>
                    <a:pt x="775" y="744"/>
                  </a:lnTo>
                  <a:lnTo>
                    <a:pt x="869" y="757"/>
                  </a:lnTo>
                  <a:lnTo>
                    <a:pt x="967" y="768"/>
                  </a:lnTo>
                  <a:lnTo>
                    <a:pt x="1069" y="777"/>
                  </a:lnTo>
                  <a:lnTo>
                    <a:pt x="1173" y="784"/>
                  </a:lnTo>
                  <a:lnTo>
                    <a:pt x="1281" y="790"/>
                  </a:lnTo>
                  <a:lnTo>
                    <a:pt x="1390" y="793"/>
                  </a:lnTo>
                  <a:lnTo>
                    <a:pt x="1503" y="794"/>
                  </a:lnTo>
                  <a:lnTo>
                    <a:pt x="1615" y="793"/>
                  </a:lnTo>
                  <a:lnTo>
                    <a:pt x="1725" y="790"/>
                  </a:lnTo>
                  <a:lnTo>
                    <a:pt x="1832" y="784"/>
                  </a:lnTo>
                  <a:lnTo>
                    <a:pt x="1937" y="777"/>
                  </a:lnTo>
                  <a:lnTo>
                    <a:pt x="2038" y="768"/>
                  </a:lnTo>
                  <a:lnTo>
                    <a:pt x="2136" y="757"/>
                  </a:lnTo>
                  <a:lnTo>
                    <a:pt x="2230" y="744"/>
                  </a:lnTo>
                  <a:lnTo>
                    <a:pt x="2321" y="730"/>
                  </a:lnTo>
                  <a:lnTo>
                    <a:pt x="2407" y="714"/>
                  </a:lnTo>
                  <a:lnTo>
                    <a:pt x="2488" y="697"/>
                  </a:lnTo>
                  <a:lnTo>
                    <a:pt x="2565" y="678"/>
                  </a:lnTo>
                  <a:lnTo>
                    <a:pt x="2637" y="657"/>
                  </a:lnTo>
                  <a:lnTo>
                    <a:pt x="2703" y="636"/>
                  </a:lnTo>
                  <a:lnTo>
                    <a:pt x="2763" y="613"/>
                  </a:lnTo>
                  <a:lnTo>
                    <a:pt x="2865" y="564"/>
                  </a:lnTo>
                  <a:lnTo>
                    <a:pt x="2941" y="511"/>
                  </a:lnTo>
                  <a:lnTo>
                    <a:pt x="2989" y="455"/>
                  </a:lnTo>
                  <a:lnTo>
                    <a:pt x="3005" y="397"/>
                  </a:lnTo>
                  <a:lnTo>
                    <a:pt x="3001" y="367"/>
                  </a:lnTo>
                  <a:lnTo>
                    <a:pt x="2969" y="310"/>
                  </a:lnTo>
                  <a:lnTo>
                    <a:pt x="2907" y="255"/>
                  </a:lnTo>
                  <a:lnTo>
                    <a:pt x="2817" y="204"/>
                  </a:lnTo>
                  <a:lnTo>
                    <a:pt x="2703" y="158"/>
                  </a:lnTo>
                  <a:lnTo>
                    <a:pt x="2637" y="136"/>
                  </a:lnTo>
                  <a:lnTo>
                    <a:pt x="2565" y="116"/>
                  </a:lnTo>
                  <a:lnTo>
                    <a:pt x="2488" y="97"/>
                  </a:lnTo>
                  <a:lnTo>
                    <a:pt x="2407" y="79"/>
                  </a:lnTo>
                  <a:lnTo>
                    <a:pt x="2321" y="64"/>
                  </a:lnTo>
                  <a:lnTo>
                    <a:pt x="2230" y="49"/>
                  </a:lnTo>
                  <a:lnTo>
                    <a:pt x="2136" y="36"/>
                  </a:lnTo>
                  <a:lnTo>
                    <a:pt x="2038" y="25"/>
                  </a:lnTo>
                  <a:lnTo>
                    <a:pt x="1937" y="16"/>
                  </a:lnTo>
                  <a:lnTo>
                    <a:pt x="1832" y="9"/>
                  </a:lnTo>
                  <a:lnTo>
                    <a:pt x="1725" y="4"/>
                  </a:lnTo>
                  <a:lnTo>
                    <a:pt x="1615" y="1"/>
                  </a:lnTo>
                  <a:lnTo>
                    <a:pt x="1503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14" name="Freeform 47">
              <a:extLst>
                <a:ext uri="{FF2B5EF4-FFF2-40B4-BE49-F238E27FC236}">
                  <a16:creationId xmlns="" xmlns:a16="http://schemas.microsoft.com/office/drawing/2014/main" id="{D6F5C41D-BF71-95D2-987A-46DDE64700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05" y="805"/>
              <a:ext cx="3005" cy="795"/>
            </a:xfrm>
            <a:custGeom>
              <a:avLst/>
              <a:gdLst>
                <a:gd name="T0" fmla="+- 0 10421 10405"/>
                <a:gd name="T1" fmla="*/ T0 w 3005"/>
                <a:gd name="T2" fmla="+- 0 1144 806"/>
                <a:gd name="T3" fmla="*/ 1144 h 795"/>
                <a:gd name="T4" fmla="+- 0 10545 10405"/>
                <a:gd name="T5" fmla="*/ T4 w 3005"/>
                <a:gd name="T6" fmla="+- 0 1035 806"/>
                <a:gd name="T7" fmla="*/ 1035 h 795"/>
                <a:gd name="T8" fmla="+- 0 10708 10405"/>
                <a:gd name="T9" fmla="*/ T8 w 3005"/>
                <a:gd name="T10" fmla="+- 0 964 806"/>
                <a:gd name="T11" fmla="*/ 964 h 795"/>
                <a:gd name="T12" fmla="+- 0 10845 10405"/>
                <a:gd name="T13" fmla="*/ T12 w 3005"/>
                <a:gd name="T14" fmla="+- 0 922 806"/>
                <a:gd name="T15" fmla="*/ 922 h 795"/>
                <a:gd name="T16" fmla="+- 0 11003 10405"/>
                <a:gd name="T17" fmla="*/ T16 w 3005"/>
                <a:gd name="T18" fmla="+- 0 885 806"/>
                <a:gd name="T19" fmla="*/ 885 h 795"/>
                <a:gd name="T20" fmla="+- 0 11180 10405"/>
                <a:gd name="T21" fmla="*/ T20 w 3005"/>
                <a:gd name="T22" fmla="+- 0 855 806"/>
                <a:gd name="T23" fmla="*/ 855 h 795"/>
                <a:gd name="T24" fmla="+- 0 11372 10405"/>
                <a:gd name="T25" fmla="*/ T24 w 3005"/>
                <a:gd name="T26" fmla="+- 0 831 806"/>
                <a:gd name="T27" fmla="*/ 831 h 795"/>
                <a:gd name="T28" fmla="+- 0 11578 10405"/>
                <a:gd name="T29" fmla="*/ T28 w 3005"/>
                <a:gd name="T30" fmla="+- 0 815 806"/>
                <a:gd name="T31" fmla="*/ 815 h 795"/>
                <a:gd name="T32" fmla="+- 0 11795 10405"/>
                <a:gd name="T33" fmla="*/ T32 w 3005"/>
                <a:gd name="T34" fmla="+- 0 807 806"/>
                <a:gd name="T35" fmla="*/ 807 h 795"/>
                <a:gd name="T36" fmla="+- 0 12020 10405"/>
                <a:gd name="T37" fmla="*/ T36 w 3005"/>
                <a:gd name="T38" fmla="+- 0 807 806"/>
                <a:gd name="T39" fmla="*/ 807 h 795"/>
                <a:gd name="T40" fmla="+- 0 12237 10405"/>
                <a:gd name="T41" fmla="*/ T40 w 3005"/>
                <a:gd name="T42" fmla="+- 0 815 806"/>
                <a:gd name="T43" fmla="*/ 815 h 795"/>
                <a:gd name="T44" fmla="+- 0 12443 10405"/>
                <a:gd name="T45" fmla="*/ T44 w 3005"/>
                <a:gd name="T46" fmla="+- 0 831 806"/>
                <a:gd name="T47" fmla="*/ 831 h 795"/>
                <a:gd name="T48" fmla="+- 0 12635 10405"/>
                <a:gd name="T49" fmla="*/ T48 w 3005"/>
                <a:gd name="T50" fmla="+- 0 855 806"/>
                <a:gd name="T51" fmla="*/ 855 h 795"/>
                <a:gd name="T52" fmla="+- 0 12812 10405"/>
                <a:gd name="T53" fmla="*/ T52 w 3005"/>
                <a:gd name="T54" fmla="+- 0 885 806"/>
                <a:gd name="T55" fmla="*/ 885 h 795"/>
                <a:gd name="T56" fmla="+- 0 12970 10405"/>
                <a:gd name="T57" fmla="*/ T56 w 3005"/>
                <a:gd name="T58" fmla="+- 0 922 806"/>
                <a:gd name="T59" fmla="*/ 922 h 795"/>
                <a:gd name="T60" fmla="+- 0 13108 10405"/>
                <a:gd name="T61" fmla="*/ T60 w 3005"/>
                <a:gd name="T62" fmla="+- 0 964 806"/>
                <a:gd name="T63" fmla="*/ 964 h 795"/>
                <a:gd name="T64" fmla="+- 0 13270 10405"/>
                <a:gd name="T65" fmla="*/ T64 w 3005"/>
                <a:gd name="T66" fmla="+- 0 1035 806"/>
                <a:gd name="T67" fmla="*/ 1035 h 795"/>
                <a:gd name="T68" fmla="+- 0 13394 10405"/>
                <a:gd name="T69" fmla="*/ T68 w 3005"/>
                <a:gd name="T70" fmla="+- 0 1144 806"/>
                <a:gd name="T71" fmla="*/ 1144 h 795"/>
                <a:gd name="T72" fmla="+- 0 13406 10405"/>
                <a:gd name="T73" fmla="*/ T72 w 3005"/>
                <a:gd name="T74" fmla="+- 0 1232 806"/>
                <a:gd name="T75" fmla="*/ 1232 h 795"/>
                <a:gd name="T76" fmla="+- 0 13312 10405"/>
                <a:gd name="T77" fmla="*/ T76 w 3005"/>
                <a:gd name="T78" fmla="+- 0 1344 806"/>
                <a:gd name="T79" fmla="*/ 1344 h 795"/>
                <a:gd name="T80" fmla="+- 0 13108 10405"/>
                <a:gd name="T81" fmla="*/ T80 w 3005"/>
                <a:gd name="T82" fmla="+- 0 1442 806"/>
                <a:gd name="T83" fmla="*/ 1442 h 795"/>
                <a:gd name="T84" fmla="+- 0 12970 10405"/>
                <a:gd name="T85" fmla="*/ T84 w 3005"/>
                <a:gd name="T86" fmla="+- 0 1484 806"/>
                <a:gd name="T87" fmla="*/ 1484 h 795"/>
                <a:gd name="T88" fmla="+- 0 12812 10405"/>
                <a:gd name="T89" fmla="*/ T88 w 3005"/>
                <a:gd name="T90" fmla="+- 0 1520 806"/>
                <a:gd name="T91" fmla="*/ 1520 h 795"/>
                <a:gd name="T92" fmla="+- 0 12635 10405"/>
                <a:gd name="T93" fmla="*/ T92 w 3005"/>
                <a:gd name="T94" fmla="+- 0 1550 806"/>
                <a:gd name="T95" fmla="*/ 1550 h 795"/>
                <a:gd name="T96" fmla="+- 0 12443 10405"/>
                <a:gd name="T97" fmla="*/ T96 w 3005"/>
                <a:gd name="T98" fmla="+- 0 1574 806"/>
                <a:gd name="T99" fmla="*/ 1574 h 795"/>
                <a:gd name="T100" fmla="+- 0 12237 10405"/>
                <a:gd name="T101" fmla="*/ T100 w 3005"/>
                <a:gd name="T102" fmla="+- 0 1590 806"/>
                <a:gd name="T103" fmla="*/ 1590 h 795"/>
                <a:gd name="T104" fmla="+- 0 12020 10405"/>
                <a:gd name="T105" fmla="*/ T104 w 3005"/>
                <a:gd name="T106" fmla="+- 0 1599 806"/>
                <a:gd name="T107" fmla="*/ 1599 h 795"/>
                <a:gd name="T108" fmla="+- 0 11795 10405"/>
                <a:gd name="T109" fmla="*/ T108 w 3005"/>
                <a:gd name="T110" fmla="+- 0 1599 806"/>
                <a:gd name="T111" fmla="*/ 1599 h 795"/>
                <a:gd name="T112" fmla="+- 0 11578 10405"/>
                <a:gd name="T113" fmla="*/ T112 w 3005"/>
                <a:gd name="T114" fmla="+- 0 1590 806"/>
                <a:gd name="T115" fmla="*/ 1590 h 795"/>
                <a:gd name="T116" fmla="+- 0 11372 10405"/>
                <a:gd name="T117" fmla="*/ T116 w 3005"/>
                <a:gd name="T118" fmla="+- 0 1574 806"/>
                <a:gd name="T119" fmla="*/ 1574 h 795"/>
                <a:gd name="T120" fmla="+- 0 11180 10405"/>
                <a:gd name="T121" fmla="*/ T120 w 3005"/>
                <a:gd name="T122" fmla="+- 0 1550 806"/>
                <a:gd name="T123" fmla="*/ 1550 h 795"/>
                <a:gd name="T124" fmla="+- 0 11003 10405"/>
                <a:gd name="T125" fmla="*/ T124 w 3005"/>
                <a:gd name="T126" fmla="+- 0 1520 806"/>
                <a:gd name="T127" fmla="*/ 1520 h 795"/>
                <a:gd name="T128" fmla="+- 0 10845 10405"/>
                <a:gd name="T129" fmla="*/ T128 w 3005"/>
                <a:gd name="T130" fmla="+- 0 1484 806"/>
                <a:gd name="T131" fmla="*/ 1484 h 795"/>
                <a:gd name="T132" fmla="+- 0 10708 10405"/>
                <a:gd name="T133" fmla="*/ T132 w 3005"/>
                <a:gd name="T134" fmla="+- 0 1442 806"/>
                <a:gd name="T135" fmla="*/ 1442 h 795"/>
                <a:gd name="T136" fmla="+- 0 10545 10405"/>
                <a:gd name="T137" fmla="*/ T136 w 3005"/>
                <a:gd name="T138" fmla="+- 0 1370 806"/>
                <a:gd name="T139" fmla="*/ 1370 h 795"/>
                <a:gd name="T140" fmla="+- 0 10421 10405"/>
                <a:gd name="T141" fmla="*/ T140 w 3005"/>
                <a:gd name="T142" fmla="+- 0 1261 806"/>
                <a:gd name="T143" fmla="*/ 1261 h 79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</a:cxnLst>
              <a:rect l="0" t="0" r="r" b="b"/>
              <a:pathLst>
                <a:path w="3005" h="795">
                  <a:moveTo>
                    <a:pt x="0" y="397"/>
                  </a:moveTo>
                  <a:lnTo>
                    <a:pt x="16" y="338"/>
                  </a:lnTo>
                  <a:lnTo>
                    <a:pt x="64" y="282"/>
                  </a:lnTo>
                  <a:lnTo>
                    <a:pt x="140" y="229"/>
                  </a:lnTo>
                  <a:lnTo>
                    <a:pt x="242" y="180"/>
                  </a:lnTo>
                  <a:lnTo>
                    <a:pt x="303" y="158"/>
                  </a:lnTo>
                  <a:lnTo>
                    <a:pt x="369" y="136"/>
                  </a:lnTo>
                  <a:lnTo>
                    <a:pt x="440" y="116"/>
                  </a:lnTo>
                  <a:lnTo>
                    <a:pt x="517" y="97"/>
                  </a:lnTo>
                  <a:lnTo>
                    <a:pt x="598" y="79"/>
                  </a:lnTo>
                  <a:lnTo>
                    <a:pt x="685" y="64"/>
                  </a:lnTo>
                  <a:lnTo>
                    <a:pt x="775" y="49"/>
                  </a:lnTo>
                  <a:lnTo>
                    <a:pt x="869" y="36"/>
                  </a:lnTo>
                  <a:lnTo>
                    <a:pt x="967" y="25"/>
                  </a:lnTo>
                  <a:lnTo>
                    <a:pt x="1069" y="16"/>
                  </a:lnTo>
                  <a:lnTo>
                    <a:pt x="1173" y="9"/>
                  </a:lnTo>
                  <a:lnTo>
                    <a:pt x="1281" y="4"/>
                  </a:lnTo>
                  <a:lnTo>
                    <a:pt x="1390" y="1"/>
                  </a:lnTo>
                  <a:lnTo>
                    <a:pt x="1503" y="0"/>
                  </a:lnTo>
                  <a:lnTo>
                    <a:pt x="1615" y="1"/>
                  </a:lnTo>
                  <a:lnTo>
                    <a:pt x="1725" y="4"/>
                  </a:lnTo>
                  <a:lnTo>
                    <a:pt x="1832" y="9"/>
                  </a:lnTo>
                  <a:lnTo>
                    <a:pt x="1937" y="16"/>
                  </a:lnTo>
                  <a:lnTo>
                    <a:pt x="2038" y="25"/>
                  </a:lnTo>
                  <a:lnTo>
                    <a:pt x="2136" y="36"/>
                  </a:lnTo>
                  <a:lnTo>
                    <a:pt x="2230" y="49"/>
                  </a:lnTo>
                  <a:lnTo>
                    <a:pt x="2321" y="64"/>
                  </a:lnTo>
                  <a:lnTo>
                    <a:pt x="2407" y="79"/>
                  </a:lnTo>
                  <a:lnTo>
                    <a:pt x="2488" y="97"/>
                  </a:lnTo>
                  <a:lnTo>
                    <a:pt x="2565" y="116"/>
                  </a:lnTo>
                  <a:lnTo>
                    <a:pt x="2637" y="136"/>
                  </a:lnTo>
                  <a:lnTo>
                    <a:pt x="2703" y="158"/>
                  </a:lnTo>
                  <a:lnTo>
                    <a:pt x="2763" y="180"/>
                  </a:lnTo>
                  <a:lnTo>
                    <a:pt x="2865" y="229"/>
                  </a:lnTo>
                  <a:lnTo>
                    <a:pt x="2941" y="282"/>
                  </a:lnTo>
                  <a:lnTo>
                    <a:pt x="2989" y="338"/>
                  </a:lnTo>
                  <a:lnTo>
                    <a:pt x="3005" y="397"/>
                  </a:lnTo>
                  <a:lnTo>
                    <a:pt x="3001" y="426"/>
                  </a:lnTo>
                  <a:lnTo>
                    <a:pt x="2969" y="484"/>
                  </a:lnTo>
                  <a:lnTo>
                    <a:pt x="2907" y="538"/>
                  </a:lnTo>
                  <a:lnTo>
                    <a:pt x="2817" y="589"/>
                  </a:lnTo>
                  <a:lnTo>
                    <a:pt x="2703" y="636"/>
                  </a:lnTo>
                  <a:lnTo>
                    <a:pt x="2637" y="657"/>
                  </a:lnTo>
                  <a:lnTo>
                    <a:pt x="2565" y="678"/>
                  </a:lnTo>
                  <a:lnTo>
                    <a:pt x="2488" y="697"/>
                  </a:lnTo>
                  <a:lnTo>
                    <a:pt x="2407" y="714"/>
                  </a:lnTo>
                  <a:lnTo>
                    <a:pt x="2321" y="730"/>
                  </a:lnTo>
                  <a:lnTo>
                    <a:pt x="2230" y="744"/>
                  </a:lnTo>
                  <a:lnTo>
                    <a:pt x="2136" y="757"/>
                  </a:lnTo>
                  <a:lnTo>
                    <a:pt x="2038" y="768"/>
                  </a:lnTo>
                  <a:lnTo>
                    <a:pt x="1937" y="777"/>
                  </a:lnTo>
                  <a:lnTo>
                    <a:pt x="1832" y="784"/>
                  </a:lnTo>
                  <a:lnTo>
                    <a:pt x="1725" y="790"/>
                  </a:lnTo>
                  <a:lnTo>
                    <a:pt x="1615" y="793"/>
                  </a:lnTo>
                  <a:lnTo>
                    <a:pt x="1503" y="794"/>
                  </a:lnTo>
                  <a:lnTo>
                    <a:pt x="1390" y="793"/>
                  </a:lnTo>
                  <a:lnTo>
                    <a:pt x="1281" y="790"/>
                  </a:lnTo>
                  <a:lnTo>
                    <a:pt x="1173" y="784"/>
                  </a:lnTo>
                  <a:lnTo>
                    <a:pt x="1069" y="777"/>
                  </a:lnTo>
                  <a:lnTo>
                    <a:pt x="967" y="768"/>
                  </a:lnTo>
                  <a:lnTo>
                    <a:pt x="869" y="757"/>
                  </a:lnTo>
                  <a:lnTo>
                    <a:pt x="775" y="744"/>
                  </a:lnTo>
                  <a:lnTo>
                    <a:pt x="685" y="730"/>
                  </a:lnTo>
                  <a:lnTo>
                    <a:pt x="598" y="714"/>
                  </a:lnTo>
                  <a:lnTo>
                    <a:pt x="517" y="697"/>
                  </a:lnTo>
                  <a:lnTo>
                    <a:pt x="440" y="678"/>
                  </a:lnTo>
                  <a:lnTo>
                    <a:pt x="369" y="657"/>
                  </a:lnTo>
                  <a:lnTo>
                    <a:pt x="303" y="636"/>
                  </a:lnTo>
                  <a:lnTo>
                    <a:pt x="242" y="613"/>
                  </a:lnTo>
                  <a:lnTo>
                    <a:pt x="140" y="564"/>
                  </a:lnTo>
                  <a:lnTo>
                    <a:pt x="64" y="511"/>
                  </a:lnTo>
                  <a:lnTo>
                    <a:pt x="16" y="455"/>
                  </a:lnTo>
                  <a:lnTo>
                    <a:pt x="0" y="397"/>
                  </a:lnTo>
                  <a:close/>
                </a:path>
              </a:pathLst>
            </a:custGeom>
            <a:noFill/>
            <a:ln w="25908">
              <a:solidFill>
                <a:srgbClr val="8EB4E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15" name="AutoShape 46">
              <a:extLst>
                <a:ext uri="{FF2B5EF4-FFF2-40B4-BE49-F238E27FC236}">
                  <a16:creationId xmlns="" xmlns:a16="http://schemas.microsoft.com/office/drawing/2014/main" id="{6AF0DE73-5125-D4D0-036E-DCFC23E55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5" y="350"/>
              <a:ext cx="163" cy="454"/>
            </a:xfrm>
            <a:custGeom>
              <a:avLst/>
              <a:gdLst>
                <a:gd name="T0" fmla="+- 0 11836 11825"/>
                <a:gd name="T1" fmla="*/ T0 w 163"/>
                <a:gd name="T2" fmla="+- 0 653 351"/>
                <a:gd name="T3" fmla="*/ 653 h 454"/>
                <a:gd name="T4" fmla="+- 0 11827 11825"/>
                <a:gd name="T5" fmla="*/ T4 w 163"/>
                <a:gd name="T6" fmla="+- 0 659 351"/>
                <a:gd name="T7" fmla="*/ 659 h 454"/>
                <a:gd name="T8" fmla="+- 0 11825 11825"/>
                <a:gd name="T9" fmla="*/ T8 w 163"/>
                <a:gd name="T10" fmla="+- 0 665 351"/>
                <a:gd name="T11" fmla="*/ 665 h 454"/>
                <a:gd name="T12" fmla="+- 0 11906 11825"/>
                <a:gd name="T13" fmla="*/ T12 w 163"/>
                <a:gd name="T14" fmla="+- 0 804 351"/>
                <a:gd name="T15" fmla="*/ 804 h 454"/>
                <a:gd name="T16" fmla="+- 0 11918 11825"/>
                <a:gd name="T17" fmla="*/ T16 w 163"/>
                <a:gd name="T18" fmla="+- 0 785 351"/>
                <a:gd name="T19" fmla="*/ 785 h 454"/>
                <a:gd name="T20" fmla="+- 0 11896 11825"/>
                <a:gd name="T21" fmla="*/ T20 w 163"/>
                <a:gd name="T22" fmla="+- 0 785 351"/>
                <a:gd name="T23" fmla="*/ 785 h 454"/>
                <a:gd name="T24" fmla="+- 0 11896 11825"/>
                <a:gd name="T25" fmla="*/ T24 w 163"/>
                <a:gd name="T26" fmla="+- 0 748 351"/>
                <a:gd name="T27" fmla="*/ 748 h 454"/>
                <a:gd name="T28" fmla="+- 0 11842 11825"/>
                <a:gd name="T29" fmla="*/ T28 w 163"/>
                <a:gd name="T30" fmla="+- 0 655 351"/>
                <a:gd name="T31" fmla="*/ 655 h 454"/>
                <a:gd name="T32" fmla="+- 0 11836 11825"/>
                <a:gd name="T33" fmla="*/ T32 w 163"/>
                <a:gd name="T34" fmla="+- 0 653 351"/>
                <a:gd name="T35" fmla="*/ 653 h 454"/>
                <a:gd name="T36" fmla="+- 0 11896 11825"/>
                <a:gd name="T37" fmla="*/ T36 w 163"/>
                <a:gd name="T38" fmla="+- 0 748 351"/>
                <a:gd name="T39" fmla="*/ 748 h 454"/>
                <a:gd name="T40" fmla="+- 0 11896 11825"/>
                <a:gd name="T41" fmla="*/ T40 w 163"/>
                <a:gd name="T42" fmla="+- 0 785 351"/>
                <a:gd name="T43" fmla="*/ 785 h 454"/>
                <a:gd name="T44" fmla="+- 0 11916 11825"/>
                <a:gd name="T45" fmla="*/ T44 w 163"/>
                <a:gd name="T46" fmla="+- 0 785 351"/>
                <a:gd name="T47" fmla="*/ 785 h 454"/>
                <a:gd name="T48" fmla="+- 0 11916 11825"/>
                <a:gd name="T49" fmla="*/ T48 w 163"/>
                <a:gd name="T50" fmla="+- 0 780 351"/>
                <a:gd name="T51" fmla="*/ 780 h 454"/>
                <a:gd name="T52" fmla="+- 0 11898 11825"/>
                <a:gd name="T53" fmla="*/ T52 w 163"/>
                <a:gd name="T54" fmla="+- 0 780 351"/>
                <a:gd name="T55" fmla="*/ 780 h 454"/>
                <a:gd name="T56" fmla="+- 0 11906 11825"/>
                <a:gd name="T57" fmla="*/ T56 w 163"/>
                <a:gd name="T58" fmla="+- 0 765 351"/>
                <a:gd name="T59" fmla="*/ 765 h 454"/>
                <a:gd name="T60" fmla="+- 0 11896 11825"/>
                <a:gd name="T61" fmla="*/ T60 w 163"/>
                <a:gd name="T62" fmla="+- 0 748 351"/>
                <a:gd name="T63" fmla="*/ 748 h 454"/>
                <a:gd name="T64" fmla="+- 0 11977 11825"/>
                <a:gd name="T65" fmla="*/ T64 w 163"/>
                <a:gd name="T66" fmla="+- 0 653 351"/>
                <a:gd name="T67" fmla="*/ 653 h 454"/>
                <a:gd name="T68" fmla="+- 0 11971 11825"/>
                <a:gd name="T69" fmla="*/ T68 w 163"/>
                <a:gd name="T70" fmla="+- 0 655 351"/>
                <a:gd name="T71" fmla="*/ 655 h 454"/>
                <a:gd name="T72" fmla="+- 0 11916 11825"/>
                <a:gd name="T73" fmla="*/ T72 w 163"/>
                <a:gd name="T74" fmla="+- 0 748 351"/>
                <a:gd name="T75" fmla="*/ 748 h 454"/>
                <a:gd name="T76" fmla="+- 0 11916 11825"/>
                <a:gd name="T77" fmla="*/ T76 w 163"/>
                <a:gd name="T78" fmla="+- 0 785 351"/>
                <a:gd name="T79" fmla="*/ 785 h 454"/>
                <a:gd name="T80" fmla="+- 0 11918 11825"/>
                <a:gd name="T81" fmla="*/ T80 w 163"/>
                <a:gd name="T82" fmla="+- 0 785 351"/>
                <a:gd name="T83" fmla="*/ 785 h 454"/>
                <a:gd name="T84" fmla="+- 0 11988 11825"/>
                <a:gd name="T85" fmla="*/ T84 w 163"/>
                <a:gd name="T86" fmla="+- 0 665 351"/>
                <a:gd name="T87" fmla="*/ 665 h 454"/>
                <a:gd name="T88" fmla="+- 0 11986 11825"/>
                <a:gd name="T89" fmla="*/ T88 w 163"/>
                <a:gd name="T90" fmla="+- 0 659 351"/>
                <a:gd name="T91" fmla="*/ 659 h 454"/>
                <a:gd name="T92" fmla="+- 0 11977 11825"/>
                <a:gd name="T93" fmla="*/ T92 w 163"/>
                <a:gd name="T94" fmla="+- 0 653 351"/>
                <a:gd name="T95" fmla="*/ 653 h 454"/>
                <a:gd name="T96" fmla="+- 0 11906 11825"/>
                <a:gd name="T97" fmla="*/ T96 w 163"/>
                <a:gd name="T98" fmla="+- 0 765 351"/>
                <a:gd name="T99" fmla="*/ 765 h 454"/>
                <a:gd name="T100" fmla="+- 0 11898 11825"/>
                <a:gd name="T101" fmla="*/ T100 w 163"/>
                <a:gd name="T102" fmla="+- 0 780 351"/>
                <a:gd name="T103" fmla="*/ 780 h 454"/>
                <a:gd name="T104" fmla="+- 0 11915 11825"/>
                <a:gd name="T105" fmla="*/ T104 w 163"/>
                <a:gd name="T106" fmla="+- 0 780 351"/>
                <a:gd name="T107" fmla="*/ 780 h 454"/>
                <a:gd name="T108" fmla="+- 0 11906 11825"/>
                <a:gd name="T109" fmla="*/ T108 w 163"/>
                <a:gd name="T110" fmla="+- 0 765 351"/>
                <a:gd name="T111" fmla="*/ 765 h 454"/>
                <a:gd name="T112" fmla="+- 0 11916 11825"/>
                <a:gd name="T113" fmla="*/ T112 w 163"/>
                <a:gd name="T114" fmla="+- 0 748 351"/>
                <a:gd name="T115" fmla="*/ 748 h 454"/>
                <a:gd name="T116" fmla="+- 0 11906 11825"/>
                <a:gd name="T117" fmla="*/ T116 w 163"/>
                <a:gd name="T118" fmla="+- 0 765 351"/>
                <a:gd name="T119" fmla="*/ 765 h 454"/>
                <a:gd name="T120" fmla="+- 0 11915 11825"/>
                <a:gd name="T121" fmla="*/ T120 w 163"/>
                <a:gd name="T122" fmla="+- 0 780 351"/>
                <a:gd name="T123" fmla="*/ 780 h 454"/>
                <a:gd name="T124" fmla="+- 0 11916 11825"/>
                <a:gd name="T125" fmla="*/ T124 w 163"/>
                <a:gd name="T126" fmla="+- 0 780 351"/>
                <a:gd name="T127" fmla="*/ 780 h 454"/>
                <a:gd name="T128" fmla="+- 0 11916 11825"/>
                <a:gd name="T129" fmla="*/ T128 w 163"/>
                <a:gd name="T130" fmla="+- 0 748 351"/>
                <a:gd name="T131" fmla="*/ 748 h 454"/>
                <a:gd name="T132" fmla="+- 0 11916 11825"/>
                <a:gd name="T133" fmla="*/ T132 w 163"/>
                <a:gd name="T134" fmla="+- 0 351 351"/>
                <a:gd name="T135" fmla="*/ 351 h 454"/>
                <a:gd name="T136" fmla="+- 0 11896 11825"/>
                <a:gd name="T137" fmla="*/ T136 w 163"/>
                <a:gd name="T138" fmla="+- 0 351 351"/>
                <a:gd name="T139" fmla="*/ 351 h 454"/>
                <a:gd name="T140" fmla="+- 0 11896 11825"/>
                <a:gd name="T141" fmla="*/ T140 w 163"/>
                <a:gd name="T142" fmla="+- 0 748 351"/>
                <a:gd name="T143" fmla="*/ 748 h 454"/>
                <a:gd name="T144" fmla="+- 0 11906 11825"/>
                <a:gd name="T145" fmla="*/ T144 w 163"/>
                <a:gd name="T146" fmla="+- 0 765 351"/>
                <a:gd name="T147" fmla="*/ 765 h 454"/>
                <a:gd name="T148" fmla="+- 0 11916 11825"/>
                <a:gd name="T149" fmla="*/ T148 w 163"/>
                <a:gd name="T150" fmla="+- 0 748 351"/>
                <a:gd name="T151" fmla="*/ 748 h 454"/>
                <a:gd name="T152" fmla="+- 0 11916 11825"/>
                <a:gd name="T153" fmla="*/ T152 w 163"/>
                <a:gd name="T154" fmla="+- 0 351 351"/>
                <a:gd name="T155" fmla="*/ 351 h 45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</a:cxnLst>
              <a:rect l="0" t="0" r="r" b="b"/>
              <a:pathLst>
                <a:path w="163" h="454">
                  <a:moveTo>
                    <a:pt x="11" y="302"/>
                  </a:moveTo>
                  <a:lnTo>
                    <a:pt x="2" y="308"/>
                  </a:lnTo>
                  <a:lnTo>
                    <a:pt x="0" y="314"/>
                  </a:lnTo>
                  <a:lnTo>
                    <a:pt x="81" y="453"/>
                  </a:lnTo>
                  <a:lnTo>
                    <a:pt x="93" y="434"/>
                  </a:lnTo>
                  <a:lnTo>
                    <a:pt x="71" y="434"/>
                  </a:lnTo>
                  <a:lnTo>
                    <a:pt x="71" y="397"/>
                  </a:lnTo>
                  <a:lnTo>
                    <a:pt x="17" y="304"/>
                  </a:lnTo>
                  <a:lnTo>
                    <a:pt x="11" y="302"/>
                  </a:lnTo>
                  <a:close/>
                  <a:moveTo>
                    <a:pt x="71" y="397"/>
                  </a:moveTo>
                  <a:lnTo>
                    <a:pt x="71" y="434"/>
                  </a:lnTo>
                  <a:lnTo>
                    <a:pt x="91" y="434"/>
                  </a:lnTo>
                  <a:lnTo>
                    <a:pt x="91" y="429"/>
                  </a:lnTo>
                  <a:lnTo>
                    <a:pt x="73" y="429"/>
                  </a:lnTo>
                  <a:lnTo>
                    <a:pt x="81" y="414"/>
                  </a:lnTo>
                  <a:lnTo>
                    <a:pt x="71" y="397"/>
                  </a:lnTo>
                  <a:close/>
                  <a:moveTo>
                    <a:pt x="152" y="302"/>
                  </a:moveTo>
                  <a:lnTo>
                    <a:pt x="146" y="304"/>
                  </a:lnTo>
                  <a:lnTo>
                    <a:pt x="91" y="397"/>
                  </a:lnTo>
                  <a:lnTo>
                    <a:pt x="91" y="434"/>
                  </a:lnTo>
                  <a:lnTo>
                    <a:pt x="93" y="434"/>
                  </a:lnTo>
                  <a:lnTo>
                    <a:pt x="163" y="314"/>
                  </a:lnTo>
                  <a:lnTo>
                    <a:pt x="161" y="308"/>
                  </a:lnTo>
                  <a:lnTo>
                    <a:pt x="152" y="302"/>
                  </a:lnTo>
                  <a:close/>
                  <a:moveTo>
                    <a:pt x="81" y="414"/>
                  </a:moveTo>
                  <a:lnTo>
                    <a:pt x="73" y="429"/>
                  </a:lnTo>
                  <a:lnTo>
                    <a:pt x="90" y="429"/>
                  </a:lnTo>
                  <a:lnTo>
                    <a:pt x="81" y="414"/>
                  </a:lnTo>
                  <a:close/>
                  <a:moveTo>
                    <a:pt x="91" y="397"/>
                  </a:moveTo>
                  <a:lnTo>
                    <a:pt x="81" y="414"/>
                  </a:lnTo>
                  <a:lnTo>
                    <a:pt x="90" y="429"/>
                  </a:lnTo>
                  <a:lnTo>
                    <a:pt x="91" y="429"/>
                  </a:lnTo>
                  <a:lnTo>
                    <a:pt x="91" y="397"/>
                  </a:lnTo>
                  <a:close/>
                  <a:moveTo>
                    <a:pt x="91" y="0"/>
                  </a:moveTo>
                  <a:lnTo>
                    <a:pt x="71" y="0"/>
                  </a:lnTo>
                  <a:lnTo>
                    <a:pt x="71" y="397"/>
                  </a:lnTo>
                  <a:lnTo>
                    <a:pt x="81" y="414"/>
                  </a:lnTo>
                  <a:lnTo>
                    <a:pt x="91" y="397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497D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16" name="Text Box 45">
              <a:extLst>
                <a:ext uri="{FF2B5EF4-FFF2-40B4-BE49-F238E27FC236}">
                  <a16:creationId xmlns="" xmlns:a16="http://schemas.microsoft.com/office/drawing/2014/main" id="{7D869C14-1991-FED0-FBDA-1C8D3FB85A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0" y="978"/>
              <a:ext cx="1667" cy="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algn="ctr">
                <a:lnSpc>
                  <a:spcPts val="1110"/>
                </a:lnSpc>
              </a:pPr>
              <a:r>
                <a:rPr lang="ru-RU" sz="1300" b="1" dirty="0">
                  <a:solidFill>
                    <a:srgbClr val="0F243E"/>
                  </a:solidFill>
                  <a:latin typeface="Calibri Light" panose="020F0302020204030204" pitchFamily="34" charset="0"/>
                </a:rPr>
                <a:t>СОСТОЯНИЕ</a:t>
              </a:r>
            </a:p>
            <a:p>
              <a:pPr marL="43815" algn="ctr">
                <a:lnSpc>
                  <a:spcPts val="1310"/>
                </a:lnSpc>
              </a:pPr>
              <a:r>
                <a:rPr lang="ru-RU" sz="1300" b="1" dirty="0">
                  <a:solidFill>
                    <a:srgbClr val="0F243E"/>
                  </a:solidFill>
                  <a:latin typeface="Calibri Light" panose="020F0302020204030204" pitchFamily="34" charset="0"/>
                </a:rPr>
                <a:t>ЗДОРОВЬЯ</a:t>
              </a:r>
            </a:p>
          </p:txBody>
        </p:sp>
        <p:sp>
          <p:nvSpPr>
            <p:cNvPr id="17" name="Text Box 44">
              <a:extLst>
                <a:ext uri="{FF2B5EF4-FFF2-40B4-BE49-F238E27FC236}">
                  <a16:creationId xmlns="" xmlns:a16="http://schemas.microsoft.com/office/drawing/2014/main" id="{737FB259-AFED-FDC7-661D-B919581B99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16" y="1110"/>
              <a:ext cx="1547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algn="ctr">
                <a:lnSpc>
                  <a:spcPts val="1105"/>
                </a:lnSpc>
              </a:pPr>
              <a:r>
                <a:rPr lang="ru-RU" sz="1300" b="1" dirty="0">
                  <a:solidFill>
                    <a:srgbClr val="0F243E"/>
                  </a:solidFill>
                  <a:latin typeface="Calibri Light" panose="020F0302020204030204" pitchFamily="34" charset="0"/>
                </a:rPr>
                <a:t>ГРАЖДАНСТВО</a:t>
              </a:r>
            </a:p>
          </p:txBody>
        </p:sp>
        <p:sp>
          <p:nvSpPr>
            <p:cNvPr id="18" name="Text Box 43">
              <a:extLst>
                <a:ext uri="{FF2B5EF4-FFF2-40B4-BE49-F238E27FC236}">
                  <a16:creationId xmlns="" xmlns:a16="http://schemas.microsoft.com/office/drawing/2014/main" id="{3F918254-B175-A6CE-5FA1-917EEF7AB1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21" y="922"/>
              <a:ext cx="2184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R="11430" algn="ctr">
                <a:lnSpc>
                  <a:spcPts val="875"/>
                </a:lnSpc>
              </a:pPr>
              <a:r>
                <a:rPr lang="ru-RU" sz="1300" b="1" dirty="0">
                  <a:solidFill>
                    <a:srgbClr val="0F243E"/>
                  </a:solidFill>
                  <a:latin typeface="Calibri Light" panose="020F0302020204030204" pitchFamily="34" charset="0"/>
                </a:rPr>
                <a:t>ОБСТОЯТЕЛЬСТВА,</a:t>
              </a:r>
            </a:p>
            <a:p>
              <a:pPr marL="162560" marR="175895" algn="ctr">
                <a:spcAft>
                  <a:spcPts val="0"/>
                </a:spcAft>
              </a:pPr>
              <a:r>
                <a:rPr lang="ru-RU" sz="1300" b="1" dirty="0">
                  <a:solidFill>
                    <a:srgbClr val="0F243E"/>
                  </a:solidFill>
                  <a:latin typeface="Calibri Light" panose="020F0302020204030204" pitchFamily="34" charset="0"/>
                </a:rPr>
                <a:t>СЕМЕЙНЫЕ И ЛИЧНЫЕ</a:t>
              </a:r>
            </a:p>
          </p:txBody>
        </p:sp>
        <p:sp>
          <p:nvSpPr>
            <p:cNvPr id="19" name="Text Box 42">
              <a:extLst>
                <a:ext uri="{FF2B5EF4-FFF2-40B4-BE49-F238E27FC236}">
                  <a16:creationId xmlns="" xmlns:a16="http://schemas.microsoft.com/office/drawing/2014/main" id="{10FE2CA1-A390-AD8D-D1E9-9543D09AA4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1" y="978"/>
              <a:ext cx="1779" cy="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algn="ctr">
                <a:lnSpc>
                  <a:spcPts val="1110"/>
                </a:lnSpc>
              </a:pPr>
              <a:r>
                <a:rPr lang="ru-RU" sz="1300" b="1" dirty="0">
                  <a:solidFill>
                    <a:srgbClr val="0F243E"/>
                  </a:solidFill>
                  <a:latin typeface="Calibri Light" panose="020F0302020204030204" pitchFamily="34" charset="0"/>
                </a:rPr>
                <a:t>СЛУЖЕБНОЕ</a:t>
              </a:r>
            </a:p>
            <a:p>
              <a:pPr marL="5715" algn="ctr">
                <a:lnSpc>
                  <a:spcPts val="1310"/>
                </a:lnSpc>
              </a:pPr>
              <a:r>
                <a:rPr lang="ru-RU" sz="1300" b="1" dirty="0">
                  <a:solidFill>
                    <a:srgbClr val="0F243E"/>
                  </a:solidFill>
                  <a:latin typeface="Calibri Light" panose="020F0302020204030204" pitchFamily="34" charset="0"/>
                </a:rPr>
                <a:t>ПОВЕДЕНИЕ</a:t>
              </a:r>
            </a:p>
          </p:txBody>
        </p:sp>
      </p:grpSp>
      <p:sp>
        <p:nvSpPr>
          <p:cNvPr id="20" name="Text Box 58">
            <a:extLst>
              <a:ext uri="{FF2B5EF4-FFF2-40B4-BE49-F238E27FC236}">
                <a16:creationId xmlns="" xmlns:a16="http://schemas.microsoft.com/office/drawing/2014/main" id="{24AE5B3B-85BD-E5A0-E177-3ED12C1D0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191" y="1460396"/>
            <a:ext cx="2051916" cy="1080770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95250" marR="94615" algn="ctr">
              <a:lnSpc>
                <a:spcPct val="97000"/>
              </a:lnSpc>
              <a:spcBef>
                <a:spcPts val="215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Признания его</a:t>
            </a:r>
            <a:r>
              <a:rPr lang="ru-RU" sz="1200" b="1" spc="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недееспособным</a:t>
            </a:r>
            <a:r>
              <a:rPr lang="ru-RU" sz="1200" b="1" spc="-30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или</a:t>
            </a:r>
            <a:endParaRPr lang="ru-RU" sz="1200" b="1" dirty="0">
              <a:effectLst/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157480" marR="156210" algn="ctr">
              <a:lnSpc>
                <a:spcPct val="97000"/>
              </a:lnSpc>
              <a:spcBef>
                <a:spcPts val="10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ограничено дееспособным</a:t>
            </a:r>
            <a:r>
              <a:rPr lang="ru-RU" sz="1200" b="1" spc="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решением</a:t>
            </a:r>
            <a:r>
              <a:rPr lang="ru-RU" sz="1200" b="1" spc="-4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суда,</a:t>
            </a:r>
            <a:r>
              <a:rPr lang="ru-RU" sz="1200" b="1" spc="-30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вступившим</a:t>
            </a:r>
            <a:r>
              <a:rPr lang="ru-RU" sz="1200" b="1" spc="-190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в</a:t>
            </a:r>
            <a:r>
              <a:rPr lang="ru-RU" sz="1200" b="1" spc="-10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законную</a:t>
            </a:r>
            <a:r>
              <a:rPr lang="ru-RU" sz="1200" b="1" spc="-1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силу</a:t>
            </a:r>
            <a:endParaRPr lang="ru-RU" sz="1200" b="1" dirty="0">
              <a:effectLst/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21" name="Text Box 64">
            <a:extLst>
              <a:ext uri="{FF2B5EF4-FFF2-40B4-BE49-F238E27FC236}">
                <a16:creationId xmlns="" xmlns:a16="http://schemas.microsoft.com/office/drawing/2014/main" id="{337FF69A-31CA-DBDD-FD9B-B7303CECEB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191" y="2755431"/>
            <a:ext cx="2015086" cy="1681681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95250" marR="95250" algn="ctr">
              <a:lnSpc>
                <a:spcPct val="97000"/>
              </a:lnSpc>
              <a:spcBef>
                <a:spcPts val="355"/>
              </a:spcBef>
            </a:pPr>
            <a:r>
              <a:rPr lang="ru-RU" sz="1200" b="1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Наличия заболевания,</a:t>
            </a:r>
          </a:p>
          <a:p>
            <a:pPr marL="95250" marR="95885" algn="ctr">
              <a:lnSpc>
                <a:spcPct val="97000"/>
              </a:lnSpc>
              <a:spcBef>
                <a:spcPts val="5"/>
              </a:spcBef>
            </a:pPr>
            <a:r>
              <a:rPr lang="ru-RU" sz="1200" b="1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препятствующего поступлению на гражданскую службу или ее прохождению</a:t>
            </a:r>
          </a:p>
          <a:p>
            <a:pPr marL="182245" marR="183515" indent="1905" algn="ctr">
              <a:lnSpc>
                <a:spcPct val="97000"/>
              </a:lnSpc>
              <a:spcBef>
                <a:spcPts val="10"/>
              </a:spcBef>
            </a:pPr>
            <a:r>
              <a:rPr lang="ru-RU" sz="1200" b="1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и подтвержденного заключением медицинской организации</a:t>
            </a:r>
          </a:p>
        </p:txBody>
      </p:sp>
      <p:sp>
        <p:nvSpPr>
          <p:cNvPr id="22" name="Text Box 68">
            <a:extLst>
              <a:ext uri="{FF2B5EF4-FFF2-40B4-BE49-F238E27FC236}">
                <a16:creationId xmlns="" xmlns:a16="http://schemas.microsoft.com/office/drawing/2014/main" id="{A5C4EE71-7E40-C53A-01D2-50D27F600E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191" y="4941168"/>
            <a:ext cx="4315762" cy="1557061"/>
          </a:xfrm>
          <a:prstGeom prst="rect">
            <a:avLst/>
          </a:prstGeom>
          <a:solidFill>
            <a:srgbClr val="D9D9D9"/>
          </a:solidFill>
          <a:ln w="25908">
            <a:solidFill>
              <a:srgbClr val="8EB4E2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>
              <a:spcBef>
                <a:spcPts val="55"/>
              </a:spcBef>
            </a:pPr>
            <a:r>
              <a:rPr lang="ru-RU" sz="105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 </a:t>
            </a:r>
            <a:endParaRPr lang="ru-RU" sz="900" dirty="0">
              <a:effectLst/>
              <a:latin typeface="Calibri Light" panose="020F0302020204030204" pitchFamily="34" charset="0"/>
              <a:ea typeface="Calibri Light" panose="020F0302020204030204" pitchFamily="34" charset="0"/>
            </a:endParaRPr>
          </a:p>
          <a:p>
            <a:pPr marL="1420495" marR="1420495" algn="ctr">
              <a:spcAft>
                <a:spcPts val="0"/>
              </a:spcAft>
            </a:pPr>
            <a:r>
              <a:rPr lang="ru-RU" sz="1400" b="1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ВНИМАНИЕ</a:t>
            </a:r>
          </a:p>
          <a:p>
            <a:pPr marL="78105" marR="79375" indent="182880" algn="just">
              <a:lnSpc>
                <a:spcPct val="97000"/>
              </a:lnSpc>
              <a:spcBef>
                <a:spcPts val="115"/>
              </a:spcBef>
              <a:spcAft>
                <a:spcPts val="0"/>
              </a:spcAft>
            </a:pPr>
            <a:endParaRPr lang="ru-RU" sz="1200" dirty="0">
              <a:solidFill>
                <a:srgbClr val="0F243E"/>
              </a:solidFill>
              <a:effectLst/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78105" marR="79375" indent="182880" algn="ctr">
              <a:lnSpc>
                <a:spcPct val="97000"/>
              </a:lnSpc>
              <a:spcBef>
                <a:spcPts val="115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Гражданин</a:t>
            </a:r>
            <a:r>
              <a:rPr lang="ru-RU" sz="1200" b="1" spc="20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не   может   быть   принят   на   гражданскую   службу,</a:t>
            </a:r>
            <a:r>
              <a:rPr lang="ru-RU" sz="1200" b="1" spc="-190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а</a:t>
            </a:r>
            <a:r>
              <a:rPr lang="ru-RU" sz="1200" b="1" spc="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гражданский</a:t>
            </a:r>
            <a:r>
              <a:rPr lang="ru-RU" sz="1200" b="1" spc="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служащий</a:t>
            </a:r>
            <a:r>
              <a:rPr lang="ru-RU" sz="1200" b="1" spc="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не</a:t>
            </a:r>
            <a:r>
              <a:rPr lang="ru-RU" sz="1200" b="1" spc="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может</a:t>
            </a:r>
            <a:r>
              <a:rPr lang="ru-RU" sz="1200" b="1" spc="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находиться</a:t>
            </a:r>
            <a:r>
              <a:rPr lang="ru-RU" sz="1200" b="1" spc="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на</a:t>
            </a:r>
            <a:r>
              <a:rPr lang="ru-RU" sz="1200" b="1" spc="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гражданской</a:t>
            </a:r>
            <a:r>
              <a:rPr lang="ru-RU" sz="1200" b="1" spc="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службе</a:t>
            </a:r>
            <a:r>
              <a:rPr lang="ru-RU" sz="1200" b="1" spc="-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в</a:t>
            </a:r>
            <a:r>
              <a:rPr lang="ru-RU" sz="1200" b="1" spc="-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случае</a:t>
            </a:r>
            <a:r>
              <a:rPr lang="ru-RU" sz="1200" b="1" spc="10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наличия</a:t>
            </a:r>
            <a:r>
              <a:rPr lang="ru-RU" sz="1200" b="1" spc="-20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данных</a:t>
            </a:r>
            <a:r>
              <a:rPr lang="ru-RU" sz="1200" b="1" spc="-15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b="1" dirty="0">
                <a:solidFill>
                  <a:srgbClr val="0F243E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ограничений.</a:t>
            </a:r>
            <a:endParaRPr lang="ru-RU" sz="1200" b="1" dirty="0">
              <a:effectLst/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23" name="Text Box 59">
            <a:extLst>
              <a:ext uri="{FF2B5EF4-FFF2-40B4-BE49-F238E27FC236}">
                <a16:creationId xmlns="" xmlns:a16="http://schemas.microsoft.com/office/drawing/2014/main" id="{91CBFA60-B58D-4F26-B4E5-9951D2EA9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8155" y="1460396"/>
            <a:ext cx="2051914" cy="1075436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88265" marR="85725" indent="118745" algn="ctr">
              <a:spcBef>
                <a:spcPts val="600"/>
              </a:spcBef>
              <a:spcAft>
                <a:spcPts val="600"/>
              </a:spcAft>
            </a:pPr>
            <a:r>
              <a:rPr lang="ru-RU" sz="1200" b="1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Выхода из гражданства РФ или приобретения гражданства другого государства</a:t>
            </a:r>
          </a:p>
        </p:txBody>
      </p:sp>
      <p:sp>
        <p:nvSpPr>
          <p:cNvPr id="24" name="Text Box 62">
            <a:extLst>
              <a:ext uri="{FF2B5EF4-FFF2-40B4-BE49-F238E27FC236}">
                <a16:creationId xmlns="" xmlns:a16="http://schemas.microsoft.com/office/drawing/2014/main" id="{2307EA47-2DB3-36FF-1CD6-6EA03A3C0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8155" y="2755430"/>
            <a:ext cx="2051914" cy="1681681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86360" marR="85090" algn="ctr">
              <a:lnSpc>
                <a:spcPct val="97000"/>
              </a:lnSpc>
              <a:spcBef>
                <a:spcPts val="335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Наличия гражданства другого государства (других</a:t>
            </a:r>
          </a:p>
          <a:p>
            <a:pPr marL="300990" marR="300355" algn="ctr">
              <a:lnSpc>
                <a:spcPct val="97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государств), если иное не предусмотрено международным договором РФ</a:t>
            </a:r>
          </a:p>
        </p:txBody>
      </p:sp>
      <p:sp>
        <p:nvSpPr>
          <p:cNvPr id="25" name="Text Box 61">
            <a:extLst>
              <a:ext uri="{FF2B5EF4-FFF2-40B4-BE49-F238E27FC236}">
                <a16:creationId xmlns="" xmlns:a16="http://schemas.microsoft.com/office/drawing/2014/main" id="{5DCA8630-3D63-2B43-EEAF-4729098525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8848" y="1460396"/>
            <a:ext cx="2180275" cy="1848431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307340" marR="187325" indent="-108585" algn="ctr">
              <a:lnSpc>
                <a:spcPct val="97000"/>
              </a:lnSpc>
              <a:spcBef>
                <a:spcPts val="520"/>
              </a:spcBef>
              <a:spcAft>
                <a:spcPts val="0"/>
              </a:spcAft>
            </a:pPr>
            <a:r>
              <a:rPr lang="ru-RU" sz="1000" b="1" spc="-6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Близкое родство или свойство (родители, супруги, дети, братья/сестры, а также</a:t>
            </a:r>
          </a:p>
          <a:p>
            <a:pPr marL="301625" marR="187325" indent="-111760" algn="ctr">
              <a:lnSpc>
                <a:spcPct val="98000"/>
              </a:lnSpc>
              <a:spcAft>
                <a:spcPts val="0"/>
              </a:spcAft>
            </a:pPr>
            <a:r>
              <a:rPr lang="ru-RU" sz="1000" b="1" spc="-6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братья/сестры, родители, дети супругов и супруги детей)</a:t>
            </a:r>
          </a:p>
          <a:p>
            <a:pPr marL="176530" marR="175895" algn="ctr">
              <a:lnSpc>
                <a:spcPct val="97000"/>
              </a:lnSpc>
              <a:spcAft>
                <a:spcPts val="0"/>
              </a:spcAft>
            </a:pPr>
            <a:r>
              <a:rPr lang="ru-RU" sz="1000" b="1" spc="-6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 гражданским служащим, если замещение должности гражданской службы связано</a:t>
            </a:r>
          </a:p>
          <a:p>
            <a:pPr marL="365760" marR="364490" indent="46990" algn="ctr">
              <a:lnSpc>
                <a:spcPct val="97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1000" b="1" spc="-6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 непосредственной подчиненностью или подконтрольностью одного из них другому</a:t>
            </a:r>
          </a:p>
        </p:txBody>
      </p:sp>
      <p:sp>
        <p:nvSpPr>
          <p:cNvPr id="26" name="Text Box 66">
            <a:extLst>
              <a:ext uri="{FF2B5EF4-FFF2-40B4-BE49-F238E27FC236}">
                <a16:creationId xmlns="" xmlns:a16="http://schemas.microsoft.com/office/drawing/2014/main" id="{4F033E08-2601-A67B-F11F-37811D63A8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2630" y="3427250"/>
            <a:ext cx="2209757" cy="1244912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81915" marR="81280" indent="1905" algn="ctr">
              <a:lnSpc>
                <a:spcPct val="97000"/>
              </a:lnSpc>
              <a:spcBef>
                <a:spcPts val="115"/>
              </a:spcBef>
            </a:pPr>
            <a:r>
              <a:rPr lang="ru-RU" sz="1000" b="1" spc="-6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Признание не прошедшим военную службу по призыву, не имея на то законных оснований, в соответствии</a:t>
            </a:r>
          </a:p>
          <a:p>
            <a:pPr marL="194945" marR="193040" indent="-1905" algn="ctr">
              <a:lnSpc>
                <a:spcPct val="97000"/>
              </a:lnSpc>
              <a:spcBef>
                <a:spcPts val="10"/>
              </a:spcBef>
            </a:pPr>
            <a:r>
              <a:rPr lang="ru-RU" sz="1000" b="1" spc="-6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 заключением призывной комиссии (за исключением</a:t>
            </a:r>
          </a:p>
          <a:p>
            <a:pPr marL="86360" marR="85090" algn="ctr">
              <a:lnSpc>
                <a:spcPct val="97000"/>
              </a:lnSpc>
              <a:spcBef>
                <a:spcPts val="10"/>
              </a:spcBef>
            </a:pPr>
            <a:r>
              <a:rPr lang="ru-RU" sz="1000" b="1" spc="-6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граждан, прошедших военную службу по контракту)</a:t>
            </a:r>
          </a:p>
        </p:txBody>
      </p:sp>
      <p:sp>
        <p:nvSpPr>
          <p:cNvPr id="27" name="Text Box 60">
            <a:extLst>
              <a:ext uri="{FF2B5EF4-FFF2-40B4-BE49-F238E27FC236}">
                <a16:creationId xmlns="" xmlns:a16="http://schemas.microsoft.com/office/drawing/2014/main" id="{A8DA3A5C-2BD4-9E4B-1ED7-14729F3620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0792" y="1467188"/>
            <a:ext cx="2221266" cy="1495880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05410" marR="107315" indent="2540" algn="ctr">
              <a:lnSpc>
                <a:spcPct val="97000"/>
              </a:lnSpc>
              <a:spcBef>
                <a:spcPts val="165"/>
              </a:spcBef>
              <a:spcAft>
                <a:spcPts val="0"/>
              </a:spcAft>
            </a:pPr>
            <a:r>
              <a:rPr lang="ru-RU" sz="1000" b="1" spc="-8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Осуждения его к наказанию, исключающему возможность исполнения должностных обязанностей по должности государственной службы (гражданской службы), по приговору суда, вступившему в законную силу, а также в случае наличия не снятой или не погашенной в установленном федеральным законом порядке судимости</a:t>
            </a:r>
          </a:p>
        </p:txBody>
      </p:sp>
      <p:sp>
        <p:nvSpPr>
          <p:cNvPr id="28" name="Text Box 63">
            <a:extLst>
              <a:ext uri="{FF2B5EF4-FFF2-40B4-BE49-F238E27FC236}">
                <a16:creationId xmlns="" xmlns:a16="http://schemas.microsoft.com/office/drawing/2014/main" id="{E7BE0472-A6B3-545A-2E48-93DCF62326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0792" y="3021681"/>
            <a:ext cx="2221268" cy="1055456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91135" marR="193040" algn="ctr">
              <a:lnSpc>
                <a:spcPts val="610"/>
              </a:lnSpc>
              <a:spcAft>
                <a:spcPts val="0"/>
              </a:spcAft>
            </a:pPr>
            <a:endParaRPr lang="ru-RU" sz="1000" b="1" spc="-80" dirty="0">
              <a:solidFill>
                <a:srgbClr val="0F243E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191135" marR="193040" algn="ctr">
              <a:lnSpc>
                <a:spcPts val="610"/>
              </a:lnSpc>
              <a:spcAft>
                <a:spcPts val="0"/>
              </a:spcAft>
            </a:pPr>
            <a:r>
              <a:rPr lang="ru-RU" sz="1000" b="1" spc="-8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Отказа от прохождения процедуры оформления</a:t>
            </a:r>
          </a:p>
          <a:p>
            <a:pPr marL="97155" marR="100330" indent="3175" algn="ctr">
              <a:lnSpc>
                <a:spcPct val="97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1000" b="1" spc="-8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допуска к сведениям, составляющим государственную и иную охраняемую федеральным законом тайну, если исполнение обязанностей связано с такими сведениями</a:t>
            </a:r>
          </a:p>
        </p:txBody>
      </p:sp>
      <p:sp>
        <p:nvSpPr>
          <p:cNvPr id="29" name="Text Box 65">
            <a:extLst>
              <a:ext uri="{FF2B5EF4-FFF2-40B4-BE49-F238E27FC236}">
                <a16:creationId xmlns="" xmlns:a16="http://schemas.microsoft.com/office/drawing/2014/main" id="{4783410E-F054-E4C8-7D65-49BE11BF1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0013" y="4200858"/>
            <a:ext cx="2209757" cy="471303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99695" marR="100330" algn="ctr">
              <a:lnSpc>
                <a:spcPct val="97000"/>
              </a:lnSpc>
              <a:spcBef>
                <a:spcPts val="140"/>
              </a:spcBef>
              <a:spcAft>
                <a:spcPts val="0"/>
              </a:spcAft>
            </a:pPr>
            <a:r>
              <a:rPr lang="ru-RU" sz="1000" b="1" spc="-10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Представление подложных документов или заведомо ложных сведений при поступлении на гражданскую службу</a:t>
            </a:r>
          </a:p>
        </p:txBody>
      </p:sp>
      <p:sp>
        <p:nvSpPr>
          <p:cNvPr id="30" name="Text Box 67">
            <a:extLst>
              <a:ext uri="{FF2B5EF4-FFF2-40B4-BE49-F238E27FC236}">
                <a16:creationId xmlns="" xmlns:a16="http://schemas.microsoft.com/office/drawing/2014/main" id="{DE90CE08-265F-2DD9-5637-694EB33EDF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8503" y="4786086"/>
            <a:ext cx="2221267" cy="772294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33985" marR="134620" algn="ctr">
              <a:lnSpc>
                <a:spcPct val="97000"/>
              </a:lnSpc>
              <a:spcBef>
                <a:spcPts val="135"/>
              </a:spcBef>
              <a:spcAft>
                <a:spcPts val="0"/>
              </a:spcAft>
            </a:pPr>
            <a:r>
              <a:rPr lang="ru-RU" sz="950" b="1" spc="-8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Непредставления сведений или представления заведомо ложных сведений о доходах, об имуществе и обязательствах имущественного характера при поступлении на гражданскую службу</a:t>
            </a:r>
          </a:p>
        </p:txBody>
      </p:sp>
      <p:sp>
        <p:nvSpPr>
          <p:cNvPr id="31" name="Text Box 69">
            <a:extLst>
              <a:ext uri="{FF2B5EF4-FFF2-40B4-BE49-F238E27FC236}">
                <a16:creationId xmlns="" xmlns:a16="http://schemas.microsoft.com/office/drawing/2014/main" id="{68B0ED26-5DC2-A925-C303-3CE24CC0C7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0013" y="5672305"/>
            <a:ext cx="2214145" cy="1095715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61925" marR="163830" algn="ctr">
              <a:lnSpc>
                <a:spcPct val="97000"/>
              </a:lnSpc>
              <a:spcBef>
                <a:spcPts val="285"/>
              </a:spcBef>
              <a:spcAft>
                <a:spcPts val="0"/>
              </a:spcAft>
            </a:pPr>
            <a:r>
              <a:rPr lang="ru-RU" sz="950" b="1" spc="-10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Утрата представителем нанимателя доверия к гражданскому служащему в случаях несоблюдения ограничений и запретов, требований о</a:t>
            </a:r>
          </a:p>
          <a:p>
            <a:pPr marL="161925" marR="165100" algn="ctr">
              <a:lnSpc>
                <a:spcPct val="97000"/>
              </a:lnSpc>
              <a:spcBef>
                <a:spcPts val="10"/>
              </a:spcBef>
              <a:spcAft>
                <a:spcPts val="0"/>
              </a:spcAft>
            </a:pPr>
            <a:r>
              <a:rPr lang="ru-RU" sz="950" b="1" spc="-10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предотвращении или об урегулировании конфликта интересов и неисполнения обязанностей</a:t>
            </a:r>
          </a:p>
        </p:txBody>
      </p:sp>
      <p:sp>
        <p:nvSpPr>
          <p:cNvPr id="32" name="Text Box 70">
            <a:extLst>
              <a:ext uri="{FF2B5EF4-FFF2-40B4-BE49-F238E27FC236}">
                <a16:creationId xmlns="" xmlns:a16="http://schemas.microsoft.com/office/drawing/2014/main" id="{7BBF9182-546B-BDE1-92A4-E8E7291479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3057" y="6182176"/>
            <a:ext cx="2214145" cy="585844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91135" marR="191770" algn="ctr">
              <a:lnSpc>
                <a:spcPct val="97000"/>
              </a:lnSpc>
              <a:spcBef>
                <a:spcPts val="145"/>
              </a:spcBef>
              <a:spcAft>
                <a:spcPts val="0"/>
              </a:spcAft>
            </a:pPr>
            <a:r>
              <a:rPr lang="ru-RU" sz="950" b="1" spc="-8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Непредставления сведений, предусмотренных статьей 20.2 Федерального закона № 79-ФЗ </a:t>
            </a:r>
          </a:p>
          <a:p>
            <a:pPr marL="191135" marR="191770" algn="ctr">
              <a:lnSpc>
                <a:spcPct val="97000"/>
              </a:lnSpc>
              <a:spcBef>
                <a:spcPts val="145"/>
              </a:spcBef>
              <a:spcAft>
                <a:spcPts val="0"/>
              </a:spcAft>
            </a:pPr>
            <a:r>
              <a:rPr lang="ru-RU" sz="950" b="1" spc="-8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(сведения о сайтах)</a:t>
            </a:r>
          </a:p>
        </p:txBody>
      </p:sp>
    </p:spTree>
    <p:extLst>
      <p:ext uri="{BB962C8B-B14F-4D97-AF65-F5344CB8AC3E}">
        <p14:creationId xmlns:p14="http://schemas.microsoft.com/office/powerpoint/2010/main" val="327388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191" y="40025"/>
            <a:ext cx="8928992" cy="236073"/>
          </a:xfrm>
        </p:spPr>
        <p:txBody>
          <a:bodyPr>
            <a:normAutofit fontScale="90000"/>
          </a:bodyPr>
          <a:lstStyle/>
          <a:p>
            <a:pPr marL="826770" marR="1126490" algn="ctr">
              <a:lnSpc>
                <a:spcPts val="1450"/>
              </a:lnSpc>
              <a:spcBef>
                <a:spcPts val="140"/>
              </a:spcBef>
              <a:spcAft>
                <a:spcPts val="0"/>
              </a:spcAft>
            </a:pPr>
            <a:r>
              <a:rPr lang="ru-RU" sz="16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/>
            </a:r>
            <a:br>
              <a:rPr lang="ru-RU" sz="16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</a:br>
            <a:r>
              <a:rPr lang="ru-RU" sz="1800" b="1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Запреты, связанные с гражданской службой</a:t>
            </a:r>
            <a:endParaRPr lang="ru-RU" b="1" dirty="0">
              <a:solidFill>
                <a:srgbClr val="FF0000"/>
              </a:solidFill>
              <a:latin typeface="PT Astra Serif" panose="020A0603040505020204" pitchFamily="18" charset="-52"/>
              <a:ea typeface="PT Astra Serif" panose="020A0603040505020204" pitchFamily="18" charset="-52"/>
              <a:cs typeface="Times New Roman" pitchFamily="18" charset="0"/>
            </a:endParaRPr>
          </a:p>
        </p:txBody>
      </p:sp>
      <p:sp>
        <p:nvSpPr>
          <p:cNvPr id="71" name="Заголовок 1">
            <a:extLst>
              <a:ext uri="{FF2B5EF4-FFF2-40B4-BE49-F238E27FC236}">
                <a16:creationId xmlns="" xmlns:a16="http://schemas.microsoft.com/office/drawing/2014/main" id="{052F6465-9739-CBCE-E361-A193E9758B7D}"/>
              </a:ext>
            </a:extLst>
          </p:cNvPr>
          <p:cNvSpPr txBox="1">
            <a:spLocks/>
          </p:cNvSpPr>
          <p:nvPr/>
        </p:nvSpPr>
        <p:spPr>
          <a:xfrm>
            <a:off x="24061" y="331965"/>
            <a:ext cx="8928992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826770" marR="1126490" algn="ctr">
              <a:lnSpc>
                <a:spcPts val="1450"/>
              </a:lnSpc>
              <a:spcBef>
                <a:spcPts val="140"/>
              </a:spcBef>
            </a:pPr>
            <a:r>
              <a:rPr lang="ru-RU" sz="1600" dirty="0">
                <a:latin typeface="Calibri Light" panose="020F0302020204030204" pitchFamily="34" charset="0"/>
                <a:ea typeface="Calibri Light" panose="020F0302020204030204" pitchFamily="34" charset="0"/>
              </a:rPr>
              <a:t/>
            </a:r>
            <a:br>
              <a:rPr lang="ru-RU" sz="1600" dirty="0">
                <a:latin typeface="Calibri Light" panose="020F0302020204030204" pitchFamily="34" charset="0"/>
                <a:ea typeface="Calibri Light" panose="020F0302020204030204" pitchFamily="34" charset="0"/>
              </a:rPr>
            </a:br>
            <a:r>
              <a:rPr lang="ru-RU" sz="1600" dirty="0">
                <a:latin typeface="Calibri Light" panose="020F0302020204030204" pitchFamily="34" charset="0"/>
                <a:ea typeface="Calibri Light" panose="020F0302020204030204" pitchFamily="34" charset="0"/>
              </a:rPr>
              <a:t> </a:t>
            </a:r>
            <a:br>
              <a:rPr lang="ru-RU" sz="1600" dirty="0">
                <a:latin typeface="Calibri Light" panose="020F0302020204030204" pitchFamily="34" charset="0"/>
                <a:ea typeface="Calibri Light" panose="020F0302020204030204" pitchFamily="34" charset="0"/>
              </a:rPr>
            </a:br>
            <a:r>
              <a:rPr lang="ru-RU" sz="1800" dirty="0">
                <a:latin typeface="Calibri Light" panose="020F0302020204030204" pitchFamily="34" charset="0"/>
                <a:ea typeface="Calibri Light" panose="020F0302020204030204" pitchFamily="34" charset="0"/>
              </a:rPr>
              <a:t/>
            </a:r>
            <a:br>
              <a:rPr lang="ru-RU" sz="1800" dirty="0">
                <a:latin typeface="Calibri Light" panose="020F0302020204030204" pitchFamily="34" charset="0"/>
                <a:ea typeface="Calibri Light" panose="020F0302020204030204" pitchFamily="34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Group 7">
            <a:extLst>
              <a:ext uri="{FF2B5EF4-FFF2-40B4-BE49-F238E27FC236}">
                <a16:creationId xmlns="" xmlns:a16="http://schemas.microsoft.com/office/drawing/2014/main" id="{9553A24B-5DBB-6E2B-8F25-3969F6C7C9AC}"/>
              </a:ext>
            </a:extLst>
          </p:cNvPr>
          <p:cNvGrpSpPr>
            <a:grpSpLocks/>
          </p:cNvGrpSpPr>
          <p:nvPr/>
        </p:nvGrpSpPr>
        <p:grpSpPr bwMode="auto">
          <a:xfrm>
            <a:off x="98064" y="413066"/>
            <a:ext cx="8928992" cy="734187"/>
            <a:chOff x="510" y="383"/>
            <a:chExt cx="13296" cy="1264"/>
          </a:xfrm>
        </p:grpSpPr>
        <p:sp>
          <p:nvSpPr>
            <p:cNvPr id="34" name="Freeform 23">
              <a:extLst>
                <a:ext uri="{FF2B5EF4-FFF2-40B4-BE49-F238E27FC236}">
                  <a16:creationId xmlns="" xmlns:a16="http://schemas.microsoft.com/office/drawing/2014/main" id="{56523A35-1534-7587-8F04-748A4C3BB9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" y="838"/>
              <a:ext cx="3005" cy="795"/>
            </a:xfrm>
            <a:custGeom>
              <a:avLst/>
              <a:gdLst>
                <a:gd name="T0" fmla="+- 0 1900 510"/>
                <a:gd name="T1" fmla="*/ T0 w 3005"/>
                <a:gd name="T2" fmla="+- 0 840 839"/>
                <a:gd name="T3" fmla="*/ 840 h 795"/>
                <a:gd name="T4" fmla="+- 0 1683 510"/>
                <a:gd name="T5" fmla="*/ T4 w 3005"/>
                <a:gd name="T6" fmla="+- 0 848 839"/>
                <a:gd name="T7" fmla="*/ 848 h 795"/>
                <a:gd name="T8" fmla="+- 0 1477 510"/>
                <a:gd name="T9" fmla="*/ T8 w 3005"/>
                <a:gd name="T10" fmla="+- 0 865 839"/>
                <a:gd name="T11" fmla="*/ 865 h 795"/>
                <a:gd name="T12" fmla="+- 0 1285 510"/>
                <a:gd name="T13" fmla="*/ T12 w 3005"/>
                <a:gd name="T14" fmla="+- 0 888 839"/>
                <a:gd name="T15" fmla="*/ 888 h 795"/>
                <a:gd name="T16" fmla="+- 0 1108 510"/>
                <a:gd name="T17" fmla="*/ T16 w 3005"/>
                <a:gd name="T18" fmla="+- 0 919 839"/>
                <a:gd name="T19" fmla="*/ 919 h 795"/>
                <a:gd name="T20" fmla="+- 0 950 510"/>
                <a:gd name="T21" fmla="*/ T20 w 3005"/>
                <a:gd name="T22" fmla="+- 0 955 839"/>
                <a:gd name="T23" fmla="*/ 955 h 795"/>
                <a:gd name="T24" fmla="+- 0 812 510"/>
                <a:gd name="T25" fmla="*/ T24 w 3005"/>
                <a:gd name="T26" fmla="+- 0 997 839"/>
                <a:gd name="T27" fmla="*/ 997 h 795"/>
                <a:gd name="T28" fmla="+- 0 650 510"/>
                <a:gd name="T29" fmla="*/ T28 w 3005"/>
                <a:gd name="T30" fmla="+- 0 1068 839"/>
                <a:gd name="T31" fmla="*/ 1068 h 795"/>
                <a:gd name="T32" fmla="+- 0 526 510"/>
                <a:gd name="T33" fmla="*/ T32 w 3005"/>
                <a:gd name="T34" fmla="+- 0 1177 839"/>
                <a:gd name="T35" fmla="*/ 1177 h 795"/>
                <a:gd name="T36" fmla="+- 0 514 510"/>
                <a:gd name="T37" fmla="*/ T36 w 3005"/>
                <a:gd name="T38" fmla="+- 0 1266 839"/>
                <a:gd name="T39" fmla="*/ 1266 h 795"/>
                <a:gd name="T40" fmla="+- 0 608 510"/>
                <a:gd name="T41" fmla="*/ T40 w 3005"/>
                <a:gd name="T42" fmla="+- 0 1377 839"/>
                <a:gd name="T43" fmla="*/ 1377 h 795"/>
                <a:gd name="T44" fmla="+- 0 812 510"/>
                <a:gd name="T45" fmla="*/ T44 w 3005"/>
                <a:gd name="T46" fmla="+- 0 1475 839"/>
                <a:gd name="T47" fmla="*/ 1475 h 795"/>
                <a:gd name="T48" fmla="+- 0 950 510"/>
                <a:gd name="T49" fmla="*/ T48 w 3005"/>
                <a:gd name="T50" fmla="+- 0 1517 839"/>
                <a:gd name="T51" fmla="*/ 1517 h 795"/>
                <a:gd name="T52" fmla="+- 0 1108 510"/>
                <a:gd name="T53" fmla="*/ T52 w 3005"/>
                <a:gd name="T54" fmla="+- 0 1553 839"/>
                <a:gd name="T55" fmla="*/ 1553 h 795"/>
                <a:gd name="T56" fmla="+- 0 1285 510"/>
                <a:gd name="T57" fmla="*/ T56 w 3005"/>
                <a:gd name="T58" fmla="+- 0 1583 839"/>
                <a:gd name="T59" fmla="*/ 1583 h 795"/>
                <a:gd name="T60" fmla="+- 0 1477 510"/>
                <a:gd name="T61" fmla="*/ T60 w 3005"/>
                <a:gd name="T62" fmla="+- 0 1607 839"/>
                <a:gd name="T63" fmla="*/ 1607 h 795"/>
                <a:gd name="T64" fmla="+- 0 1683 510"/>
                <a:gd name="T65" fmla="*/ T64 w 3005"/>
                <a:gd name="T66" fmla="+- 0 1623 839"/>
                <a:gd name="T67" fmla="*/ 1623 h 795"/>
                <a:gd name="T68" fmla="+- 0 1900 510"/>
                <a:gd name="T69" fmla="*/ T68 w 3005"/>
                <a:gd name="T70" fmla="+- 0 1632 839"/>
                <a:gd name="T71" fmla="*/ 1632 h 795"/>
                <a:gd name="T72" fmla="+- 0 2125 510"/>
                <a:gd name="T73" fmla="*/ T72 w 3005"/>
                <a:gd name="T74" fmla="+- 0 1632 839"/>
                <a:gd name="T75" fmla="*/ 1632 h 795"/>
                <a:gd name="T76" fmla="+- 0 2342 510"/>
                <a:gd name="T77" fmla="*/ T76 w 3005"/>
                <a:gd name="T78" fmla="+- 0 1623 839"/>
                <a:gd name="T79" fmla="*/ 1623 h 795"/>
                <a:gd name="T80" fmla="+- 0 2548 510"/>
                <a:gd name="T81" fmla="*/ T80 w 3005"/>
                <a:gd name="T82" fmla="+- 0 1607 839"/>
                <a:gd name="T83" fmla="*/ 1607 h 795"/>
                <a:gd name="T84" fmla="+- 0 2740 510"/>
                <a:gd name="T85" fmla="*/ T84 w 3005"/>
                <a:gd name="T86" fmla="+- 0 1583 839"/>
                <a:gd name="T87" fmla="*/ 1583 h 795"/>
                <a:gd name="T88" fmla="+- 0 2917 510"/>
                <a:gd name="T89" fmla="*/ T88 w 3005"/>
                <a:gd name="T90" fmla="+- 0 1553 839"/>
                <a:gd name="T91" fmla="*/ 1553 h 795"/>
                <a:gd name="T92" fmla="+- 0 3075 510"/>
                <a:gd name="T93" fmla="*/ T92 w 3005"/>
                <a:gd name="T94" fmla="+- 0 1517 839"/>
                <a:gd name="T95" fmla="*/ 1517 h 795"/>
                <a:gd name="T96" fmla="+- 0 3212 510"/>
                <a:gd name="T97" fmla="*/ T96 w 3005"/>
                <a:gd name="T98" fmla="+- 0 1475 839"/>
                <a:gd name="T99" fmla="*/ 1475 h 795"/>
                <a:gd name="T100" fmla="+- 0 3375 510"/>
                <a:gd name="T101" fmla="*/ T100 w 3005"/>
                <a:gd name="T102" fmla="+- 0 1403 839"/>
                <a:gd name="T103" fmla="*/ 1403 h 795"/>
                <a:gd name="T104" fmla="+- 0 3499 510"/>
                <a:gd name="T105" fmla="*/ T104 w 3005"/>
                <a:gd name="T106" fmla="+- 0 1295 839"/>
                <a:gd name="T107" fmla="*/ 1295 h 795"/>
                <a:gd name="T108" fmla="+- 0 3511 510"/>
                <a:gd name="T109" fmla="*/ T108 w 3005"/>
                <a:gd name="T110" fmla="+- 0 1206 839"/>
                <a:gd name="T111" fmla="*/ 1206 h 795"/>
                <a:gd name="T112" fmla="+- 0 3417 510"/>
                <a:gd name="T113" fmla="*/ T112 w 3005"/>
                <a:gd name="T114" fmla="+- 0 1094 839"/>
                <a:gd name="T115" fmla="*/ 1094 h 795"/>
                <a:gd name="T116" fmla="+- 0 3212 510"/>
                <a:gd name="T117" fmla="*/ T116 w 3005"/>
                <a:gd name="T118" fmla="+- 0 997 839"/>
                <a:gd name="T119" fmla="*/ 997 h 795"/>
                <a:gd name="T120" fmla="+- 0 3075 510"/>
                <a:gd name="T121" fmla="*/ T120 w 3005"/>
                <a:gd name="T122" fmla="+- 0 955 839"/>
                <a:gd name="T123" fmla="*/ 955 h 795"/>
                <a:gd name="T124" fmla="+- 0 2917 510"/>
                <a:gd name="T125" fmla="*/ T124 w 3005"/>
                <a:gd name="T126" fmla="+- 0 919 839"/>
                <a:gd name="T127" fmla="*/ 919 h 795"/>
                <a:gd name="T128" fmla="+- 0 2740 510"/>
                <a:gd name="T129" fmla="*/ T128 w 3005"/>
                <a:gd name="T130" fmla="+- 0 888 839"/>
                <a:gd name="T131" fmla="*/ 888 h 795"/>
                <a:gd name="T132" fmla="+- 0 2548 510"/>
                <a:gd name="T133" fmla="*/ T132 w 3005"/>
                <a:gd name="T134" fmla="+- 0 865 839"/>
                <a:gd name="T135" fmla="*/ 865 h 795"/>
                <a:gd name="T136" fmla="+- 0 2342 510"/>
                <a:gd name="T137" fmla="*/ T136 w 3005"/>
                <a:gd name="T138" fmla="+- 0 848 839"/>
                <a:gd name="T139" fmla="*/ 848 h 795"/>
                <a:gd name="T140" fmla="+- 0 2125 510"/>
                <a:gd name="T141" fmla="*/ T140 w 3005"/>
                <a:gd name="T142" fmla="+- 0 840 839"/>
                <a:gd name="T143" fmla="*/ 840 h 79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</a:cxnLst>
              <a:rect l="0" t="0" r="r" b="b"/>
              <a:pathLst>
                <a:path w="3005" h="795">
                  <a:moveTo>
                    <a:pt x="1502" y="0"/>
                  </a:moveTo>
                  <a:lnTo>
                    <a:pt x="1390" y="1"/>
                  </a:lnTo>
                  <a:lnTo>
                    <a:pt x="1280" y="4"/>
                  </a:lnTo>
                  <a:lnTo>
                    <a:pt x="1173" y="9"/>
                  </a:lnTo>
                  <a:lnTo>
                    <a:pt x="1068" y="16"/>
                  </a:lnTo>
                  <a:lnTo>
                    <a:pt x="967" y="26"/>
                  </a:lnTo>
                  <a:lnTo>
                    <a:pt x="869" y="37"/>
                  </a:lnTo>
                  <a:lnTo>
                    <a:pt x="775" y="49"/>
                  </a:lnTo>
                  <a:lnTo>
                    <a:pt x="684" y="64"/>
                  </a:lnTo>
                  <a:lnTo>
                    <a:pt x="598" y="80"/>
                  </a:lnTo>
                  <a:lnTo>
                    <a:pt x="517" y="97"/>
                  </a:lnTo>
                  <a:lnTo>
                    <a:pt x="440" y="116"/>
                  </a:lnTo>
                  <a:lnTo>
                    <a:pt x="369" y="136"/>
                  </a:lnTo>
                  <a:lnTo>
                    <a:pt x="302" y="158"/>
                  </a:lnTo>
                  <a:lnTo>
                    <a:pt x="242" y="181"/>
                  </a:lnTo>
                  <a:lnTo>
                    <a:pt x="140" y="229"/>
                  </a:lnTo>
                  <a:lnTo>
                    <a:pt x="64" y="282"/>
                  </a:lnTo>
                  <a:lnTo>
                    <a:pt x="16" y="338"/>
                  </a:lnTo>
                  <a:lnTo>
                    <a:pt x="0" y="397"/>
                  </a:lnTo>
                  <a:lnTo>
                    <a:pt x="4" y="427"/>
                  </a:lnTo>
                  <a:lnTo>
                    <a:pt x="36" y="484"/>
                  </a:lnTo>
                  <a:lnTo>
                    <a:pt x="98" y="538"/>
                  </a:lnTo>
                  <a:lnTo>
                    <a:pt x="188" y="589"/>
                  </a:lnTo>
                  <a:lnTo>
                    <a:pt x="302" y="636"/>
                  </a:lnTo>
                  <a:lnTo>
                    <a:pt x="369" y="657"/>
                  </a:lnTo>
                  <a:lnTo>
                    <a:pt x="440" y="678"/>
                  </a:lnTo>
                  <a:lnTo>
                    <a:pt x="517" y="697"/>
                  </a:lnTo>
                  <a:lnTo>
                    <a:pt x="598" y="714"/>
                  </a:lnTo>
                  <a:lnTo>
                    <a:pt x="684" y="730"/>
                  </a:lnTo>
                  <a:lnTo>
                    <a:pt x="775" y="744"/>
                  </a:lnTo>
                  <a:lnTo>
                    <a:pt x="869" y="757"/>
                  </a:lnTo>
                  <a:lnTo>
                    <a:pt x="967" y="768"/>
                  </a:lnTo>
                  <a:lnTo>
                    <a:pt x="1068" y="777"/>
                  </a:lnTo>
                  <a:lnTo>
                    <a:pt x="1173" y="784"/>
                  </a:lnTo>
                  <a:lnTo>
                    <a:pt x="1280" y="790"/>
                  </a:lnTo>
                  <a:lnTo>
                    <a:pt x="1390" y="793"/>
                  </a:lnTo>
                  <a:lnTo>
                    <a:pt x="1502" y="794"/>
                  </a:lnTo>
                  <a:lnTo>
                    <a:pt x="1615" y="793"/>
                  </a:lnTo>
                  <a:lnTo>
                    <a:pt x="1724" y="790"/>
                  </a:lnTo>
                  <a:lnTo>
                    <a:pt x="1832" y="784"/>
                  </a:lnTo>
                  <a:lnTo>
                    <a:pt x="1936" y="777"/>
                  </a:lnTo>
                  <a:lnTo>
                    <a:pt x="2038" y="768"/>
                  </a:lnTo>
                  <a:lnTo>
                    <a:pt x="2136" y="757"/>
                  </a:lnTo>
                  <a:lnTo>
                    <a:pt x="2230" y="744"/>
                  </a:lnTo>
                  <a:lnTo>
                    <a:pt x="2320" y="730"/>
                  </a:lnTo>
                  <a:lnTo>
                    <a:pt x="2407" y="714"/>
                  </a:lnTo>
                  <a:lnTo>
                    <a:pt x="2488" y="697"/>
                  </a:lnTo>
                  <a:lnTo>
                    <a:pt x="2565" y="678"/>
                  </a:lnTo>
                  <a:lnTo>
                    <a:pt x="2636" y="657"/>
                  </a:lnTo>
                  <a:lnTo>
                    <a:pt x="2702" y="636"/>
                  </a:lnTo>
                  <a:lnTo>
                    <a:pt x="2763" y="613"/>
                  </a:lnTo>
                  <a:lnTo>
                    <a:pt x="2865" y="564"/>
                  </a:lnTo>
                  <a:lnTo>
                    <a:pt x="2941" y="512"/>
                  </a:lnTo>
                  <a:lnTo>
                    <a:pt x="2989" y="456"/>
                  </a:lnTo>
                  <a:lnTo>
                    <a:pt x="3005" y="397"/>
                  </a:lnTo>
                  <a:lnTo>
                    <a:pt x="3001" y="367"/>
                  </a:lnTo>
                  <a:lnTo>
                    <a:pt x="2969" y="310"/>
                  </a:lnTo>
                  <a:lnTo>
                    <a:pt x="2907" y="255"/>
                  </a:lnTo>
                  <a:lnTo>
                    <a:pt x="2817" y="204"/>
                  </a:lnTo>
                  <a:lnTo>
                    <a:pt x="2702" y="158"/>
                  </a:lnTo>
                  <a:lnTo>
                    <a:pt x="2636" y="136"/>
                  </a:lnTo>
                  <a:lnTo>
                    <a:pt x="2565" y="116"/>
                  </a:lnTo>
                  <a:lnTo>
                    <a:pt x="2488" y="97"/>
                  </a:lnTo>
                  <a:lnTo>
                    <a:pt x="2407" y="80"/>
                  </a:lnTo>
                  <a:lnTo>
                    <a:pt x="2320" y="64"/>
                  </a:lnTo>
                  <a:lnTo>
                    <a:pt x="2230" y="49"/>
                  </a:lnTo>
                  <a:lnTo>
                    <a:pt x="2136" y="37"/>
                  </a:lnTo>
                  <a:lnTo>
                    <a:pt x="2038" y="26"/>
                  </a:lnTo>
                  <a:lnTo>
                    <a:pt x="1936" y="16"/>
                  </a:lnTo>
                  <a:lnTo>
                    <a:pt x="1832" y="9"/>
                  </a:lnTo>
                  <a:lnTo>
                    <a:pt x="1724" y="4"/>
                  </a:lnTo>
                  <a:lnTo>
                    <a:pt x="1615" y="1"/>
                  </a:lnTo>
                  <a:lnTo>
                    <a:pt x="1502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35" name="Freeform 22">
              <a:extLst>
                <a:ext uri="{FF2B5EF4-FFF2-40B4-BE49-F238E27FC236}">
                  <a16:creationId xmlns="" xmlns:a16="http://schemas.microsoft.com/office/drawing/2014/main" id="{EA7FDB8B-CECD-860B-8AF6-CB2C8FFEEE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" y="838"/>
              <a:ext cx="3005" cy="795"/>
            </a:xfrm>
            <a:custGeom>
              <a:avLst/>
              <a:gdLst>
                <a:gd name="T0" fmla="+- 0 526 510"/>
                <a:gd name="T1" fmla="*/ T0 w 3005"/>
                <a:gd name="T2" fmla="+- 0 1177 839"/>
                <a:gd name="T3" fmla="*/ 1177 h 795"/>
                <a:gd name="T4" fmla="+- 0 650 510"/>
                <a:gd name="T5" fmla="*/ T4 w 3005"/>
                <a:gd name="T6" fmla="+- 0 1068 839"/>
                <a:gd name="T7" fmla="*/ 1068 h 795"/>
                <a:gd name="T8" fmla="+- 0 812 510"/>
                <a:gd name="T9" fmla="*/ T8 w 3005"/>
                <a:gd name="T10" fmla="+- 0 997 839"/>
                <a:gd name="T11" fmla="*/ 997 h 795"/>
                <a:gd name="T12" fmla="+- 0 950 510"/>
                <a:gd name="T13" fmla="*/ T12 w 3005"/>
                <a:gd name="T14" fmla="+- 0 955 839"/>
                <a:gd name="T15" fmla="*/ 955 h 795"/>
                <a:gd name="T16" fmla="+- 0 1108 510"/>
                <a:gd name="T17" fmla="*/ T16 w 3005"/>
                <a:gd name="T18" fmla="+- 0 919 839"/>
                <a:gd name="T19" fmla="*/ 919 h 795"/>
                <a:gd name="T20" fmla="+- 0 1285 510"/>
                <a:gd name="T21" fmla="*/ T20 w 3005"/>
                <a:gd name="T22" fmla="+- 0 888 839"/>
                <a:gd name="T23" fmla="*/ 888 h 795"/>
                <a:gd name="T24" fmla="+- 0 1477 510"/>
                <a:gd name="T25" fmla="*/ T24 w 3005"/>
                <a:gd name="T26" fmla="+- 0 865 839"/>
                <a:gd name="T27" fmla="*/ 865 h 795"/>
                <a:gd name="T28" fmla="+- 0 1683 510"/>
                <a:gd name="T29" fmla="*/ T28 w 3005"/>
                <a:gd name="T30" fmla="+- 0 848 839"/>
                <a:gd name="T31" fmla="*/ 848 h 795"/>
                <a:gd name="T32" fmla="+- 0 1900 510"/>
                <a:gd name="T33" fmla="*/ T32 w 3005"/>
                <a:gd name="T34" fmla="+- 0 840 839"/>
                <a:gd name="T35" fmla="*/ 840 h 795"/>
                <a:gd name="T36" fmla="+- 0 2125 510"/>
                <a:gd name="T37" fmla="*/ T36 w 3005"/>
                <a:gd name="T38" fmla="+- 0 840 839"/>
                <a:gd name="T39" fmla="*/ 840 h 795"/>
                <a:gd name="T40" fmla="+- 0 2342 510"/>
                <a:gd name="T41" fmla="*/ T40 w 3005"/>
                <a:gd name="T42" fmla="+- 0 848 839"/>
                <a:gd name="T43" fmla="*/ 848 h 795"/>
                <a:gd name="T44" fmla="+- 0 2548 510"/>
                <a:gd name="T45" fmla="*/ T44 w 3005"/>
                <a:gd name="T46" fmla="+- 0 865 839"/>
                <a:gd name="T47" fmla="*/ 865 h 795"/>
                <a:gd name="T48" fmla="+- 0 2740 510"/>
                <a:gd name="T49" fmla="*/ T48 w 3005"/>
                <a:gd name="T50" fmla="+- 0 888 839"/>
                <a:gd name="T51" fmla="*/ 888 h 795"/>
                <a:gd name="T52" fmla="+- 0 2917 510"/>
                <a:gd name="T53" fmla="*/ T52 w 3005"/>
                <a:gd name="T54" fmla="+- 0 919 839"/>
                <a:gd name="T55" fmla="*/ 919 h 795"/>
                <a:gd name="T56" fmla="+- 0 3075 510"/>
                <a:gd name="T57" fmla="*/ T56 w 3005"/>
                <a:gd name="T58" fmla="+- 0 955 839"/>
                <a:gd name="T59" fmla="*/ 955 h 795"/>
                <a:gd name="T60" fmla="+- 0 3212 510"/>
                <a:gd name="T61" fmla="*/ T60 w 3005"/>
                <a:gd name="T62" fmla="+- 0 997 839"/>
                <a:gd name="T63" fmla="*/ 997 h 795"/>
                <a:gd name="T64" fmla="+- 0 3375 510"/>
                <a:gd name="T65" fmla="*/ T64 w 3005"/>
                <a:gd name="T66" fmla="+- 0 1068 839"/>
                <a:gd name="T67" fmla="*/ 1068 h 795"/>
                <a:gd name="T68" fmla="+- 0 3499 510"/>
                <a:gd name="T69" fmla="*/ T68 w 3005"/>
                <a:gd name="T70" fmla="+- 0 1177 839"/>
                <a:gd name="T71" fmla="*/ 1177 h 795"/>
                <a:gd name="T72" fmla="+- 0 3511 510"/>
                <a:gd name="T73" fmla="*/ T72 w 3005"/>
                <a:gd name="T74" fmla="+- 0 1266 839"/>
                <a:gd name="T75" fmla="*/ 1266 h 795"/>
                <a:gd name="T76" fmla="+- 0 3417 510"/>
                <a:gd name="T77" fmla="*/ T76 w 3005"/>
                <a:gd name="T78" fmla="+- 0 1377 839"/>
                <a:gd name="T79" fmla="*/ 1377 h 795"/>
                <a:gd name="T80" fmla="+- 0 3212 510"/>
                <a:gd name="T81" fmla="*/ T80 w 3005"/>
                <a:gd name="T82" fmla="+- 0 1475 839"/>
                <a:gd name="T83" fmla="*/ 1475 h 795"/>
                <a:gd name="T84" fmla="+- 0 3075 510"/>
                <a:gd name="T85" fmla="*/ T84 w 3005"/>
                <a:gd name="T86" fmla="+- 0 1517 839"/>
                <a:gd name="T87" fmla="*/ 1517 h 795"/>
                <a:gd name="T88" fmla="+- 0 2917 510"/>
                <a:gd name="T89" fmla="*/ T88 w 3005"/>
                <a:gd name="T90" fmla="+- 0 1553 839"/>
                <a:gd name="T91" fmla="*/ 1553 h 795"/>
                <a:gd name="T92" fmla="+- 0 2740 510"/>
                <a:gd name="T93" fmla="*/ T92 w 3005"/>
                <a:gd name="T94" fmla="+- 0 1583 839"/>
                <a:gd name="T95" fmla="*/ 1583 h 795"/>
                <a:gd name="T96" fmla="+- 0 2548 510"/>
                <a:gd name="T97" fmla="*/ T96 w 3005"/>
                <a:gd name="T98" fmla="+- 0 1607 839"/>
                <a:gd name="T99" fmla="*/ 1607 h 795"/>
                <a:gd name="T100" fmla="+- 0 2342 510"/>
                <a:gd name="T101" fmla="*/ T100 w 3005"/>
                <a:gd name="T102" fmla="+- 0 1623 839"/>
                <a:gd name="T103" fmla="*/ 1623 h 795"/>
                <a:gd name="T104" fmla="+- 0 2125 510"/>
                <a:gd name="T105" fmla="*/ T104 w 3005"/>
                <a:gd name="T106" fmla="+- 0 1632 839"/>
                <a:gd name="T107" fmla="*/ 1632 h 795"/>
                <a:gd name="T108" fmla="+- 0 1900 510"/>
                <a:gd name="T109" fmla="*/ T108 w 3005"/>
                <a:gd name="T110" fmla="+- 0 1632 839"/>
                <a:gd name="T111" fmla="*/ 1632 h 795"/>
                <a:gd name="T112" fmla="+- 0 1683 510"/>
                <a:gd name="T113" fmla="*/ T112 w 3005"/>
                <a:gd name="T114" fmla="+- 0 1623 839"/>
                <a:gd name="T115" fmla="*/ 1623 h 795"/>
                <a:gd name="T116" fmla="+- 0 1477 510"/>
                <a:gd name="T117" fmla="*/ T116 w 3005"/>
                <a:gd name="T118" fmla="+- 0 1607 839"/>
                <a:gd name="T119" fmla="*/ 1607 h 795"/>
                <a:gd name="T120" fmla="+- 0 1285 510"/>
                <a:gd name="T121" fmla="*/ T120 w 3005"/>
                <a:gd name="T122" fmla="+- 0 1583 839"/>
                <a:gd name="T123" fmla="*/ 1583 h 795"/>
                <a:gd name="T124" fmla="+- 0 1108 510"/>
                <a:gd name="T125" fmla="*/ T124 w 3005"/>
                <a:gd name="T126" fmla="+- 0 1553 839"/>
                <a:gd name="T127" fmla="*/ 1553 h 795"/>
                <a:gd name="T128" fmla="+- 0 950 510"/>
                <a:gd name="T129" fmla="*/ T128 w 3005"/>
                <a:gd name="T130" fmla="+- 0 1517 839"/>
                <a:gd name="T131" fmla="*/ 1517 h 795"/>
                <a:gd name="T132" fmla="+- 0 812 510"/>
                <a:gd name="T133" fmla="*/ T132 w 3005"/>
                <a:gd name="T134" fmla="+- 0 1475 839"/>
                <a:gd name="T135" fmla="*/ 1475 h 795"/>
                <a:gd name="T136" fmla="+- 0 650 510"/>
                <a:gd name="T137" fmla="*/ T136 w 3005"/>
                <a:gd name="T138" fmla="+- 0 1403 839"/>
                <a:gd name="T139" fmla="*/ 1403 h 795"/>
                <a:gd name="T140" fmla="+- 0 526 510"/>
                <a:gd name="T141" fmla="*/ T140 w 3005"/>
                <a:gd name="T142" fmla="+- 0 1295 839"/>
                <a:gd name="T143" fmla="*/ 1295 h 79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</a:cxnLst>
              <a:rect l="0" t="0" r="r" b="b"/>
              <a:pathLst>
                <a:path w="3005" h="795">
                  <a:moveTo>
                    <a:pt x="0" y="397"/>
                  </a:moveTo>
                  <a:lnTo>
                    <a:pt x="16" y="338"/>
                  </a:lnTo>
                  <a:lnTo>
                    <a:pt x="64" y="282"/>
                  </a:lnTo>
                  <a:lnTo>
                    <a:pt x="140" y="229"/>
                  </a:lnTo>
                  <a:lnTo>
                    <a:pt x="242" y="181"/>
                  </a:lnTo>
                  <a:lnTo>
                    <a:pt x="302" y="158"/>
                  </a:lnTo>
                  <a:lnTo>
                    <a:pt x="369" y="136"/>
                  </a:lnTo>
                  <a:lnTo>
                    <a:pt x="440" y="116"/>
                  </a:lnTo>
                  <a:lnTo>
                    <a:pt x="517" y="97"/>
                  </a:lnTo>
                  <a:lnTo>
                    <a:pt x="598" y="80"/>
                  </a:lnTo>
                  <a:lnTo>
                    <a:pt x="684" y="64"/>
                  </a:lnTo>
                  <a:lnTo>
                    <a:pt x="775" y="49"/>
                  </a:lnTo>
                  <a:lnTo>
                    <a:pt x="869" y="37"/>
                  </a:lnTo>
                  <a:lnTo>
                    <a:pt x="967" y="26"/>
                  </a:lnTo>
                  <a:lnTo>
                    <a:pt x="1068" y="16"/>
                  </a:lnTo>
                  <a:lnTo>
                    <a:pt x="1173" y="9"/>
                  </a:lnTo>
                  <a:lnTo>
                    <a:pt x="1280" y="4"/>
                  </a:lnTo>
                  <a:lnTo>
                    <a:pt x="1390" y="1"/>
                  </a:lnTo>
                  <a:lnTo>
                    <a:pt x="1502" y="0"/>
                  </a:lnTo>
                  <a:lnTo>
                    <a:pt x="1615" y="1"/>
                  </a:lnTo>
                  <a:lnTo>
                    <a:pt x="1724" y="4"/>
                  </a:lnTo>
                  <a:lnTo>
                    <a:pt x="1832" y="9"/>
                  </a:lnTo>
                  <a:lnTo>
                    <a:pt x="1936" y="16"/>
                  </a:lnTo>
                  <a:lnTo>
                    <a:pt x="2038" y="26"/>
                  </a:lnTo>
                  <a:lnTo>
                    <a:pt x="2136" y="37"/>
                  </a:lnTo>
                  <a:lnTo>
                    <a:pt x="2230" y="49"/>
                  </a:lnTo>
                  <a:lnTo>
                    <a:pt x="2320" y="64"/>
                  </a:lnTo>
                  <a:lnTo>
                    <a:pt x="2407" y="80"/>
                  </a:lnTo>
                  <a:lnTo>
                    <a:pt x="2488" y="97"/>
                  </a:lnTo>
                  <a:lnTo>
                    <a:pt x="2565" y="116"/>
                  </a:lnTo>
                  <a:lnTo>
                    <a:pt x="2636" y="136"/>
                  </a:lnTo>
                  <a:lnTo>
                    <a:pt x="2702" y="158"/>
                  </a:lnTo>
                  <a:lnTo>
                    <a:pt x="2763" y="181"/>
                  </a:lnTo>
                  <a:lnTo>
                    <a:pt x="2865" y="229"/>
                  </a:lnTo>
                  <a:lnTo>
                    <a:pt x="2941" y="282"/>
                  </a:lnTo>
                  <a:lnTo>
                    <a:pt x="2989" y="338"/>
                  </a:lnTo>
                  <a:lnTo>
                    <a:pt x="3005" y="397"/>
                  </a:lnTo>
                  <a:lnTo>
                    <a:pt x="3001" y="427"/>
                  </a:lnTo>
                  <a:lnTo>
                    <a:pt x="2969" y="484"/>
                  </a:lnTo>
                  <a:lnTo>
                    <a:pt x="2907" y="538"/>
                  </a:lnTo>
                  <a:lnTo>
                    <a:pt x="2817" y="589"/>
                  </a:lnTo>
                  <a:lnTo>
                    <a:pt x="2702" y="636"/>
                  </a:lnTo>
                  <a:lnTo>
                    <a:pt x="2636" y="657"/>
                  </a:lnTo>
                  <a:lnTo>
                    <a:pt x="2565" y="678"/>
                  </a:lnTo>
                  <a:lnTo>
                    <a:pt x="2488" y="697"/>
                  </a:lnTo>
                  <a:lnTo>
                    <a:pt x="2407" y="714"/>
                  </a:lnTo>
                  <a:lnTo>
                    <a:pt x="2320" y="730"/>
                  </a:lnTo>
                  <a:lnTo>
                    <a:pt x="2230" y="744"/>
                  </a:lnTo>
                  <a:lnTo>
                    <a:pt x="2136" y="757"/>
                  </a:lnTo>
                  <a:lnTo>
                    <a:pt x="2038" y="768"/>
                  </a:lnTo>
                  <a:lnTo>
                    <a:pt x="1936" y="777"/>
                  </a:lnTo>
                  <a:lnTo>
                    <a:pt x="1832" y="784"/>
                  </a:lnTo>
                  <a:lnTo>
                    <a:pt x="1724" y="790"/>
                  </a:lnTo>
                  <a:lnTo>
                    <a:pt x="1615" y="793"/>
                  </a:lnTo>
                  <a:lnTo>
                    <a:pt x="1502" y="794"/>
                  </a:lnTo>
                  <a:lnTo>
                    <a:pt x="1390" y="793"/>
                  </a:lnTo>
                  <a:lnTo>
                    <a:pt x="1280" y="790"/>
                  </a:lnTo>
                  <a:lnTo>
                    <a:pt x="1173" y="784"/>
                  </a:lnTo>
                  <a:lnTo>
                    <a:pt x="1068" y="777"/>
                  </a:lnTo>
                  <a:lnTo>
                    <a:pt x="967" y="768"/>
                  </a:lnTo>
                  <a:lnTo>
                    <a:pt x="869" y="757"/>
                  </a:lnTo>
                  <a:lnTo>
                    <a:pt x="775" y="744"/>
                  </a:lnTo>
                  <a:lnTo>
                    <a:pt x="684" y="730"/>
                  </a:lnTo>
                  <a:lnTo>
                    <a:pt x="598" y="714"/>
                  </a:lnTo>
                  <a:lnTo>
                    <a:pt x="517" y="697"/>
                  </a:lnTo>
                  <a:lnTo>
                    <a:pt x="440" y="678"/>
                  </a:lnTo>
                  <a:lnTo>
                    <a:pt x="369" y="657"/>
                  </a:lnTo>
                  <a:lnTo>
                    <a:pt x="302" y="636"/>
                  </a:lnTo>
                  <a:lnTo>
                    <a:pt x="242" y="613"/>
                  </a:lnTo>
                  <a:lnTo>
                    <a:pt x="140" y="564"/>
                  </a:lnTo>
                  <a:lnTo>
                    <a:pt x="64" y="512"/>
                  </a:lnTo>
                  <a:lnTo>
                    <a:pt x="16" y="456"/>
                  </a:lnTo>
                  <a:lnTo>
                    <a:pt x="0" y="397"/>
                  </a:lnTo>
                  <a:close/>
                </a:path>
              </a:pathLst>
            </a:custGeom>
            <a:noFill/>
            <a:ln w="25908">
              <a:solidFill>
                <a:srgbClr val="8EB4E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cxnSp>
          <p:nvCxnSpPr>
            <p:cNvPr id="36" name="Line 21">
              <a:extLst>
                <a:ext uri="{FF2B5EF4-FFF2-40B4-BE49-F238E27FC236}">
                  <a16:creationId xmlns="" xmlns:a16="http://schemas.microsoft.com/office/drawing/2014/main" id="{913A55D0-6C19-3BBF-63FF-0A9F093F589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011" y="384"/>
              <a:ext cx="10290" cy="0"/>
            </a:xfrm>
            <a:prstGeom prst="line">
              <a:avLst/>
            </a:prstGeom>
            <a:noFill/>
            <a:ln w="9144">
              <a:solidFill>
                <a:srgbClr val="497DB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7" name="AutoShape 20">
              <a:extLst>
                <a:ext uri="{FF2B5EF4-FFF2-40B4-BE49-F238E27FC236}">
                  <a16:creationId xmlns="" xmlns:a16="http://schemas.microsoft.com/office/drawing/2014/main" id="{86DBE278-512D-FEB4-4ED9-5B0E6983E0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" y="383"/>
              <a:ext cx="163" cy="454"/>
            </a:xfrm>
            <a:custGeom>
              <a:avLst/>
              <a:gdLst>
                <a:gd name="T0" fmla="+- 0 1941 1930"/>
                <a:gd name="T1" fmla="*/ T0 w 163"/>
                <a:gd name="T2" fmla="+- 0 686 384"/>
                <a:gd name="T3" fmla="*/ 686 h 454"/>
                <a:gd name="T4" fmla="+- 0 1931 1930"/>
                <a:gd name="T5" fmla="*/ T4 w 163"/>
                <a:gd name="T6" fmla="+- 0 692 384"/>
                <a:gd name="T7" fmla="*/ 692 h 454"/>
                <a:gd name="T8" fmla="+- 0 1930 1930"/>
                <a:gd name="T9" fmla="*/ T8 w 163"/>
                <a:gd name="T10" fmla="+- 0 698 384"/>
                <a:gd name="T11" fmla="*/ 698 h 454"/>
                <a:gd name="T12" fmla="+- 0 2011 1930"/>
                <a:gd name="T13" fmla="*/ T12 w 163"/>
                <a:gd name="T14" fmla="+- 0 837 384"/>
                <a:gd name="T15" fmla="*/ 837 h 454"/>
                <a:gd name="T16" fmla="+- 0 2023 1930"/>
                <a:gd name="T17" fmla="*/ T16 w 163"/>
                <a:gd name="T18" fmla="+- 0 818 384"/>
                <a:gd name="T19" fmla="*/ 818 h 454"/>
                <a:gd name="T20" fmla="+- 0 2001 1930"/>
                <a:gd name="T21" fmla="*/ T20 w 163"/>
                <a:gd name="T22" fmla="+- 0 818 384"/>
                <a:gd name="T23" fmla="*/ 818 h 454"/>
                <a:gd name="T24" fmla="+- 0 2001 1930"/>
                <a:gd name="T25" fmla="*/ T24 w 163"/>
                <a:gd name="T26" fmla="+- 0 781 384"/>
                <a:gd name="T27" fmla="*/ 781 h 454"/>
                <a:gd name="T28" fmla="+- 0 1947 1930"/>
                <a:gd name="T29" fmla="*/ T28 w 163"/>
                <a:gd name="T30" fmla="+- 0 688 384"/>
                <a:gd name="T31" fmla="*/ 688 h 454"/>
                <a:gd name="T32" fmla="+- 0 1941 1930"/>
                <a:gd name="T33" fmla="*/ T32 w 163"/>
                <a:gd name="T34" fmla="+- 0 686 384"/>
                <a:gd name="T35" fmla="*/ 686 h 454"/>
                <a:gd name="T36" fmla="+- 0 2001 1930"/>
                <a:gd name="T37" fmla="*/ T36 w 163"/>
                <a:gd name="T38" fmla="+- 0 781 384"/>
                <a:gd name="T39" fmla="*/ 781 h 454"/>
                <a:gd name="T40" fmla="+- 0 2001 1930"/>
                <a:gd name="T41" fmla="*/ T40 w 163"/>
                <a:gd name="T42" fmla="+- 0 818 384"/>
                <a:gd name="T43" fmla="*/ 818 h 454"/>
                <a:gd name="T44" fmla="+- 0 2021 1930"/>
                <a:gd name="T45" fmla="*/ T44 w 163"/>
                <a:gd name="T46" fmla="+- 0 818 384"/>
                <a:gd name="T47" fmla="*/ 818 h 454"/>
                <a:gd name="T48" fmla="+- 0 2021 1930"/>
                <a:gd name="T49" fmla="*/ T48 w 163"/>
                <a:gd name="T50" fmla="+- 0 813 384"/>
                <a:gd name="T51" fmla="*/ 813 h 454"/>
                <a:gd name="T52" fmla="+- 0 2003 1930"/>
                <a:gd name="T53" fmla="*/ T52 w 163"/>
                <a:gd name="T54" fmla="+- 0 813 384"/>
                <a:gd name="T55" fmla="*/ 813 h 454"/>
                <a:gd name="T56" fmla="+- 0 2011 1930"/>
                <a:gd name="T57" fmla="*/ T56 w 163"/>
                <a:gd name="T58" fmla="+- 0 798 384"/>
                <a:gd name="T59" fmla="*/ 798 h 454"/>
                <a:gd name="T60" fmla="+- 0 2001 1930"/>
                <a:gd name="T61" fmla="*/ T60 w 163"/>
                <a:gd name="T62" fmla="+- 0 781 384"/>
                <a:gd name="T63" fmla="*/ 781 h 454"/>
                <a:gd name="T64" fmla="+- 0 2081 1930"/>
                <a:gd name="T65" fmla="*/ T64 w 163"/>
                <a:gd name="T66" fmla="+- 0 686 384"/>
                <a:gd name="T67" fmla="*/ 686 h 454"/>
                <a:gd name="T68" fmla="+- 0 2075 1930"/>
                <a:gd name="T69" fmla="*/ T68 w 163"/>
                <a:gd name="T70" fmla="+- 0 688 384"/>
                <a:gd name="T71" fmla="*/ 688 h 454"/>
                <a:gd name="T72" fmla="+- 0 2021 1930"/>
                <a:gd name="T73" fmla="*/ T72 w 163"/>
                <a:gd name="T74" fmla="+- 0 781 384"/>
                <a:gd name="T75" fmla="*/ 781 h 454"/>
                <a:gd name="T76" fmla="+- 0 2021 1930"/>
                <a:gd name="T77" fmla="*/ T76 w 163"/>
                <a:gd name="T78" fmla="+- 0 818 384"/>
                <a:gd name="T79" fmla="*/ 818 h 454"/>
                <a:gd name="T80" fmla="+- 0 2023 1930"/>
                <a:gd name="T81" fmla="*/ T80 w 163"/>
                <a:gd name="T82" fmla="+- 0 818 384"/>
                <a:gd name="T83" fmla="*/ 818 h 454"/>
                <a:gd name="T84" fmla="+- 0 2093 1930"/>
                <a:gd name="T85" fmla="*/ T84 w 163"/>
                <a:gd name="T86" fmla="+- 0 698 384"/>
                <a:gd name="T87" fmla="*/ 698 h 454"/>
                <a:gd name="T88" fmla="+- 0 2091 1930"/>
                <a:gd name="T89" fmla="*/ T88 w 163"/>
                <a:gd name="T90" fmla="+- 0 692 384"/>
                <a:gd name="T91" fmla="*/ 692 h 454"/>
                <a:gd name="T92" fmla="+- 0 2081 1930"/>
                <a:gd name="T93" fmla="*/ T92 w 163"/>
                <a:gd name="T94" fmla="+- 0 686 384"/>
                <a:gd name="T95" fmla="*/ 686 h 454"/>
                <a:gd name="T96" fmla="+- 0 2011 1930"/>
                <a:gd name="T97" fmla="*/ T96 w 163"/>
                <a:gd name="T98" fmla="+- 0 798 384"/>
                <a:gd name="T99" fmla="*/ 798 h 454"/>
                <a:gd name="T100" fmla="+- 0 2003 1930"/>
                <a:gd name="T101" fmla="*/ T100 w 163"/>
                <a:gd name="T102" fmla="+- 0 813 384"/>
                <a:gd name="T103" fmla="*/ 813 h 454"/>
                <a:gd name="T104" fmla="+- 0 2020 1930"/>
                <a:gd name="T105" fmla="*/ T104 w 163"/>
                <a:gd name="T106" fmla="+- 0 813 384"/>
                <a:gd name="T107" fmla="*/ 813 h 454"/>
                <a:gd name="T108" fmla="+- 0 2011 1930"/>
                <a:gd name="T109" fmla="*/ T108 w 163"/>
                <a:gd name="T110" fmla="+- 0 798 384"/>
                <a:gd name="T111" fmla="*/ 798 h 454"/>
                <a:gd name="T112" fmla="+- 0 2021 1930"/>
                <a:gd name="T113" fmla="*/ T112 w 163"/>
                <a:gd name="T114" fmla="+- 0 781 384"/>
                <a:gd name="T115" fmla="*/ 781 h 454"/>
                <a:gd name="T116" fmla="+- 0 2011 1930"/>
                <a:gd name="T117" fmla="*/ T116 w 163"/>
                <a:gd name="T118" fmla="+- 0 798 384"/>
                <a:gd name="T119" fmla="*/ 798 h 454"/>
                <a:gd name="T120" fmla="+- 0 2020 1930"/>
                <a:gd name="T121" fmla="*/ T120 w 163"/>
                <a:gd name="T122" fmla="+- 0 813 384"/>
                <a:gd name="T123" fmla="*/ 813 h 454"/>
                <a:gd name="T124" fmla="+- 0 2021 1930"/>
                <a:gd name="T125" fmla="*/ T124 w 163"/>
                <a:gd name="T126" fmla="+- 0 813 384"/>
                <a:gd name="T127" fmla="*/ 813 h 454"/>
                <a:gd name="T128" fmla="+- 0 2021 1930"/>
                <a:gd name="T129" fmla="*/ T128 w 163"/>
                <a:gd name="T130" fmla="+- 0 781 384"/>
                <a:gd name="T131" fmla="*/ 781 h 454"/>
                <a:gd name="T132" fmla="+- 0 2021 1930"/>
                <a:gd name="T133" fmla="*/ T132 w 163"/>
                <a:gd name="T134" fmla="+- 0 384 384"/>
                <a:gd name="T135" fmla="*/ 384 h 454"/>
                <a:gd name="T136" fmla="+- 0 2001 1930"/>
                <a:gd name="T137" fmla="*/ T136 w 163"/>
                <a:gd name="T138" fmla="+- 0 384 384"/>
                <a:gd name="T139" fmla="*/ 384 h 454"/>
                <a:gd name="T140" fmla="+- 0 2001 1930"/>
                <a:gd name="T141" fmla="*/ T140 w 163"/>
                <a:gd name="T142" fmla="+- 0 781 384"/>
                <a:gd name="T143" fmla="*/ 781 h 454"/>
                <a:gd name="T144" fmla="+- 0 2011 1930"/>
                <a:gd name="T145" fmla="*/ T144 w 163"/>
                <a:gd name="T146" fmla="+- 0 798 384"/>
                <a:gd name="T147" fmla="*/ 798 h 454"/>
                <a:gd name="T148" fmla="+- 0 2021 1930"/>
                <a:gd name="T149" fmla="*/ T148 w 163"/>
                <a:gd name="T150" fmla="+- 0 781 384"/>
                <a:gd name="T151" fmla="*/ 781 h 454"/>
                <a:gd name="T152" fmla="+- 0 2021 1930"/>
                <a:gd name="T153" fmla="*/ T152 w 163"/>
                <a:gd name="T154" fmla="+- 0 384 384"/>
                <a:gd name="T155" fmla="*/ 384 h 45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</a:cxnLst>
              <a:rect l="0" t="0" r="r" b="b"/>
              <a:pathLst>
                <a:path w="163" h="454">
                  <a:moveTo>
                    <a:pt x="11" y="302"/>
                  </a:moveTo>
                  <a:lnTo>
                    <a:pt x="1" y="308"/>
                  </a:lnTo>
                  <a:lnTo>
                    <a:pt x="0" y="314"/>
                  </a:lnTo>
                  <a:lnTo>
                    <a:pt x="81" y="453"/>
                  </a:lnTo>
                  <a:lnTo>
                    <a:pt x="93" y="434"/>
                  </a:lnTo>
                  <a:lnTo>
                    <a:pt x="71" y="434"/>
                  </a:lnTo>
                  <a:lnTo>
                    <a:pt x="71" y="397"/>
                  </a:lnTo>
                  <a:lnTo>
                    <a:pt x="17" y="304"/>
                  </a:lnTo>
                  <a:lnTo>
                    <a:pt x="11" y="302"/>
                  </a:lnTo>
                  <a:close/>
                  <a:moveTo>
                    <a:pt x="71" y="397"/>
                  </a:moveTo>
                  <a:lnTo>
                    <a:pt x="71" y="434"/>
                  </a:lnTo>
                  <a:lnTo>
                    <a:pt x="91" y="434"/>
                  </a:lnTo>
                  <a:lnTo>
                    <a:pt x="91" y="429"/>
                  </a:lnTo>
                  <a:lnTo>
                    <a:pt x="73" y="429"/>
                  </a:lnTo>
                  <a:lnTo>
                    <a:pt x="81" y="414"/>
                  </a:lnTo>
                  <a:lnTo>
                    <a:pt x="71" y="397"/>
                  </a:lnTo>
                  <a:close/>
                  <a:moveTo>
                    <a:pt x="151" y="302"/>
                  </a:moveTo>
                  <a:lnTo>
                    <a:pt x="145" y="304"/>
                  </a:lnTo>
                  <a:lnTo>
                    <a:pt x="91" y="397"/>
                  </a:lnTo>
                  <a:lnTo>
                    <a:pt x="91" y="434"/>
                  </a:lnTo>
                  <a:lnTo>
                    <a:pt x="93" y="434"/>
                  </a:lnTo>
                  <a:lnTo>
                    <a:pt x="163" y="314"/>
                  </a:lnTo>
                  <a:lnTo>
                    <a:pt x="161" y="308"/>
                  </a:lnTo>
                  <a:lnTo>
                    <a:pt x="151" y="302"/>
                  </a:lnTo>
                  <a:close/>
                  <a:moveTo>
                    <a:pt x="81" y="414"/>
                  </a:moveTo>
                  <a:lnTo>
                    <a:pt x="73" y="429"/>
                  </a:lnTo>
                  <a:lnTo>
                    <a:pt x="90" y="429"/>
                  </a:lnTo>
                  <a:lnTo>
                    <a:pt x="81" y="414"/>
                  </a:lnTo>
                  <a:close/>
                  <a:moveTo>
                    <a:pt x="91" y="397"/>
                  </a:moveTo>
                  <a:lnTo>
                    <a:pt x="81" y="414"/>
                  </a:lnTo>
                  <a:lnTo>
                    <a:pt x="90" y="429"/>
                  </a:lnTo>
                  <a:lnTo>
                    <a:pt x="91" y="429"/>
                  </a:lnTo>
                  <a:lnTo>
                    <a:pt x="91" y="397"/>
                  </a:lnTo>
                  <a:close/>
                  <a:moveTo>
                    <a:pt x="91" y="0"/>
                  </a:moveTo>
                  <a:lnTo>
                    <a:pt x="71" y="0"/>
                  </a:lnTo>
                  <a:lnTo>
                    <a:pt x="71" y="397"/>
                  </a:lnTo>
                  <a:lnTo>
                    <a:pt x="81" y="414"/>
                  </a:lnTo>
                  <a:lnTo>
                    <a:pt x="91" y="397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497D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38" name="Freeform 19">
              <a:extLst>
                <a:ext uri="{FF2B5EF4-FFF2-40B4-BE49-F238E27FC236}">
                  <a16:creationId xmlns="" xmlns:a16="http://schemas.microsoft.com/office/drawing/2014/main" id="{70DC5EBE-8E57-59BA-ED0F-BE26047379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2" y="852"/>
              <a:ext cx="3005" cy="795"/>
            </a:xfrm>
            <a:custGeom>
              <a:avLst/>
              <a:gdLst>
                <a:gd name="T0" fmla="+- 0 5327 3937"/>
                <a:gd name="T1" fmla="*/ T0 w 3005"/>
                <a:gd name="T2" fmla="+- 0 840 839"/>
                <a:gd name="T3" fmla="*/ 840 h 795"/>
                <a:gd name="T4" fmla="+- 0 5110 3937"/>
                <a:gd name="T5" fmla="*/ T4 w 3005"/>
                <a:gd name="T6" fmla="+- 0 848 839"/>
                <a:gd name="T7" fmla="*/ 848 h 795"/>
                <a:gd name="T8" fmla="+- 0 4904 3937"/>
                <a:gd name="T9" fmla="*/ T8 w 3005"/>
                <a:gd name="T10" fmla="+- 0 865 839"/>
                <a:gd name="T11" fmla="*/ 865 h 795"/>
                <a:gd name="T12" fmla="+- 0 4712 3937"/>
                <a:gd name="T13" fmla="*/ T12 w 3005"/>
                <a:gd name="T14" fmla="+- 0 888 839"/>
                <a:gd name="T15" fmla="*/ 888 h 795"/>
                <a:gd name="T16" fmla="+- 0 4535 3937"/>
                <a:gd name="T17" fmla="*/ T16 w 3005"/>
                <a:gd name="T18" fmla="+- 0 919 839"/>
                <a:gd name="T19" fmla="*/ 919 h 795"/>
                <a:gd name="T20" fmla="+- 0 4377 3937"/>
                <a:gd name="T21" fmla="*/ T20 w 3005"/>
                <a:gd name="T22" fmla="+- 0 955 839"/>
                <a:gd name="T23" fmla="*/ 955 h 795"/>
                <a:gd name="T24" fmla="+- 0 4240 3937"/>
                <a:gd name="T25" fmla="*/ T24 w 3005"/>
                <a:gd name="T26" fmla="+- 0 997 839"/>
                <a:gd name="T27" fmla="*/ 997 h 795"/>
                <a:gd name="T28" fmla="+- 0 4077 3937"/>
                <a:gd name="T29" fmla="*/ T28 w 3005"/>
                <a:gd name="T30" fmla="+- 0 1068 839"/>
                <a:gd name="T31" fmla="*/ 1068 h 795"/>
                <a:gd name="T32" fmla="+- 0 3953 3937"/>
                <a:gd name="T33" fmla="*/ T32 w 3005"/>
                <a:gd name="T34" fmla="+- 0 1177 839"/>
                <a:gd name="T35" fmla="*/ 1177 h 795"/>
                <a:gd name="T36" fmla="+- 0 3941 3937"/>
                <a:gd name="T37" fmla="*/ T36 w 3005"/>
                <a:gd name="T38" fmla="+- 0 1266 839"/>
                <a:gd name="T39" fmla="*/ 1266 h 795"/>
                <a:gd name="T40" fmla="+- 0 4035 3937"/>
                <a:gd name="T41" fmla="*/ T40 w 3005"/>
                <a:gd name="T42" fmla="+- 0 1377 839"/>
                <a:gd name="T43" fmla="*/ 1377 h 795"/>
                <a:gd name="T44" fmla="+- 0 4240 3937"/>
                <a:gd name="T45" fmla="*/ T44 w 3005"/>
                <a:gd name="T46" fmla="+- 0 1475 839"/>
                <a:gd name="T47" fmla="*/ 1475 h 795"/>
                <a:gd name="T48" fmla="+- 0 4377 3937"/>
                <a:gd name="T49" fmla="*/ T48 w 3005"/>
                <a:gd name="T50" fmla="+- 0 1517 839"/>
                <a:gd name="T51" fmla="*/ 1517 h 795"/>
                <a:gd name="T52" fmla="+- 0 4535 3937"/>
                <a:gd name="T53" fmla="*/ T52 w 3005"/>
                <a:gd name="T54" fmla="+- 0 1553 839"/>
                <a:gd name="T55" fmla="*/ 1553 h 795"/>
                <a:gd name="T56" fmla="+- 0 4712 3937"/>
                <a:gd name="T57" fmla="*/ T56 w 3005"/>
                <a:gd name="T58" fmla="+- 0 1583 839"/>
                <a:gd name="T59" fmla="*/ 1583 h 795"/>
                <a:gd name="T60" fmla="+- 0 4904 3937"/>
                <a:gd name="T61" fmla="*/ T60 w 3005"/>
                <a:gd name="T62" fmla="+- 0 1607 839"/>
                <a:gd name="T63" fmla="*/ 1607 h 795"/>
                <a:gd name="T64" fmla="+- 0 5110 3937"/>
                <a:gd name="T65" fmla="*/ T64 w 3005"/>
                <a:gd name="T66" fmla="+- 0 1623 839"/>
                <a:gd name="T67" fmla="*/ 1623 h 795"/>
                <a:gd name="T68" fmla="+- 0 5327 3937"/>
                <a:gd name="T69" fmla="*/ T68 w 3005"/>
                <a:gd name="T70" fmla="+- 0 1632 839"/>
                <a:gd name="T71" fmla="*/ 1632 h 795"/>
                <a:gd name="T72" fmla="+- 0 5552 3937"/>
                <a:gd name="T73" fmla="*/ T72 w 3005"/>
                <a:gd name="T74" fmla="+- 0 1632 839"/>
                <a:gd name="T75" fmla="*/ 1632 h 795"/>
                <a:gd name="T76" fmla="+- 0 5769 3937"/>
                <a:gd name="T77" fmla="*/ T76 w 3005"/>
                <a:gd name="T78" fmla="+- 0 1623 839"/>
                <a:gd name="T79" fmla="*/ 1623 h 795"/>
                <a:gd name="T80" fmla="+- 0 5975 3937"/>
                <a:gd name="T81" fmla="*/ T80 w 3005"/>
                <a:gd name="T82" fmla="+- 0 1607 839"/>
                <a:gd name="T83" fmla="*/ 1607 h 795"/>
                <a:gd name="T84" fmla="+- 0 6167 3937"/>
                <a:gd name="T85" fmla="*/ T84 w 3005"/>
                <a:gd name="T86" fmla="+- 0 1583 839"/>
                <a:gd name="T87" fmla="*/ 1583 h 795"/>
                <a:gd name="T88" fmla="+- 0 6344 3937"/>
                <a:gd name="T89" fmla="*/ T88 w 3005"/>
                <a:gd name="T90" fmla="+- 0 1553 839"/>
                <a:gd name="T91" fmla="*/ 1553 h 795"/>
                <a:gd name="T92" fmla="+- 0 6502 3937"/>
                <a:gd name="T93" fmla="*/ T92 w 3005"/>
                <a:gd name="T94" fmla="+- 0 1517 839"/>
                <a:gd name="T95" fmla="*/ 1517 h 795"/>
                <a:gd name="T96" fmla="+- 0 6640 3937"/>
                <a:gd name="T97" fmla="*/ T96 w 3005"/>
                <a:gd name="T98" fmla="+- 0 1475 839"/>
                <a:gd name="T99" fmla="*/ 1475 h 795"/>
                <a:gd name="T100" fmla="+- 0 6802 3937"/>
                <a:gd name="T101" fmla="*/ T100 w 3005"/>
                <a:gd name="T102" fmla="+- 0 1403 839"/>
                <a:gd name="T103" fmla="*/ 1403 h 795"/>
                <a:gd name="T104" fmla="+- 0 6926 3937"/>
                <a:gd name="T105" fmla="*/ T104 w 3005"/>
                <a:gd name="T106" fmla="+- 0 1295 839"/>
                <a:gd name="T107" fmla="*/ 1295 h 795"/>
                <a:gd name="T108" fmla="+- 0 6938 3937"/>
                <a:gd name="T109" fmla="*/ T108 w 3005"/>
                <a:gd name="T110" fmla="+- 0 1206 839"/>
                <a:gd name="T111" fmla="*/ 1206 h 795"/>
                <a:gd name="T112" fmla="+- 0 6844 3937"/>
                <a:gd name="T113" fmla="*/ T112 w 3005"/>
                <a:gd name="T114" fmla="+- 0 1094 839"/>
                <a:gd name="T115" fmla="*/ 1094 h 795"/>
                <a:gd name="T116" fmla="+- 0 6640 3937"/>
                <a:gd name="T117" fmla="*/ T116 w 3005"/>
                <a:gd name="T118" fmla="+- 0 997 839"/>
                <a:gd name="T119" fmla="*/ 997 h 795"/>
                <a:gd name="T120" fmla="+- 0 6502 3937"/>
                <a:gd name="T121" fmla="*/ T120 w 3005"/>
                <a:gd name="T122" fmla="+- 0 955 839"/>
                <a:gd name="T123" fmla="*/ 955 h 795"/>
                <a:gd name="T124" fmla="+- 0 6344 3937"/>
                <a:gd name="T125" fmla="*/ T124 w 3005"/>
                <a:gd name="T126" fmla="+- 0 919 839"/>
                <a:gd name="T127" fmla="*/ 919 h 795"/>
                <a:gd name="T128" fmla="+- 0 6167 3937"/>
                <a:gd name="T129" fmla="*/ T128 w 3005"/>
                <a:gd name="T130" fmla="+- 0 888 839"/>
                <a:gd name="T131" fmla="*/ 888 h 795"/>
                <a:gd name="T132" fmla="+- 0 5975 3937"/>
                <a:gd name="T133" fmla="*/ T132 w 3005"/>
                <a:gd name="T134" fmla="+- 0 865 839"/>
                <a:gd name="T135" fmla="*/ 865 h 795"/>
                <a:gd name="T136" fmla="+- 0 5769 3937"/>
                <a:gd name="T137" fmla="*/ T136 w 3005"/>
                <a:gd name="T138" fmla="+- 0 848 839"/>
                <a:gd name="T139" fmla="*/ 848 h 795"/>
                <a:gd name="T140" fmla="+- 0 5552 3937"/>
                <a:gd name="T141" fmla="*/ T140 w 3005"/>
                <a:gd name="T142" fmla="+- 0 840 839"/>
                <a:gd name="T143" fmla="*/ 840 h 79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</a:cxnLst>
              <a:rect l="0" t="0" r="r" b="b"/>
              <a:pathLst>
                <a:path w="3005" h="795">
                  <a:moveTo>
                    <a:pt x="1503" y="0"/>
                  </a:moveTo>
                  <a:lnTo>
                    <a:pt x="1390" y="1"/>
                  </a:lnTo>
                  <a:lnTo>
                    <a:pt x="1281" y="4"/>
                  </a:lnTo>
                  <a:lnTo>
                    <a:pt x="1173" y="9"/>
                  </a:lnTo>
                  <a:lnTo>
                    <a:pt x="1069" y="16"/>
                  </a:lnTo>
                  <a:lnTo>
                    <a:pt x="967" y="26"/>
                  </a:lnTo>
                  <a:lnTo>
                    <a:pt x="869" y="37"/>
                  </a:lnTo>
                  <a:lnTo>
                    <a:pt x="775" y="49"/>
                  </a:lnTo>
                  <a:lnTo>
                    <a:pt x="685" y="64"/>
                  </a:lnTo>
                  <a:lnTo>
                    <a:pt x="598" y="80"/>
                  </a:lnTo>
                  <a:lnTo>
                    <a:pt x="517" y="97"/>
                  </a:lnTo>
                  <a:lnTo>
                    <a:pt x="440" y="116"/>
                  </a:lnTo>
                  <a:lnTo>
                    <a:pt x="369" y="136"/>
                  </a:lnTo>
                  <a:lnTo>
                    <a:pt x="303" y="158"/>
                  </a:lnTo>
                  <a:lnTo>
                    <a:pt x="242" y="181"/>
                  </a:lnTo>
                  <a:lnTo>
                    <a:pt x="140" y="229"/>
                  </a:lnTo>
                  <a:lnTo>
                    <a:pt x="64" y="282"/>
                  </a:lnTo>
                  <a:lnTo>
                    <a:pt x="16" y="338"/>
                  </a:lnTo>
                  <a:lnTo>
                    <a:pt x="0" y="397"/>
                  </a:lnTo>
                  <a:lnTo>
                    <a:pt x="4" y="427"/>
                  </a:lnTo>
                  <a:lnTo>
                    <a:pt x="36" y="484"/>
                  </a:lnTo>
                  <a:lnTo>
                    <a:pt x="98" y="538"/>
                  </a:lnTo>
                  <a:lnTo>
                    <a:pt x="188" y="589"/>
                  </a:lnTo>
                  <a:lnTo>
                    <a:pt x="303" y="636"/>
                  </a:lnTo>
                  <a:lnTo>
                    <a:pt x="369" y="657"/>
                  </a:lnTo>
                  <a:lnTo>
                    <a:pt x="440" y="678"/>
                  </a:lnTo>
                  <a:lnTo>
                    <a:pt x="517" y="697"/>
                  </a:lnTo>
                  <a:lnTo>
                    <a:pt x="598" y="714"/>
                  </a:lnTo>
                  <a:lnTo>
                    <a:pt x="685" y="730"/>
                  </a:lnTo>
                  <a:lnTo>
                    <a:pt x="775" y="744"/>
                  </a:lnTo>
                  <a:lnTo>
                    <a:pt x="869" y="757"/>
                  </a:lnTo>
                  <a:lnTo>
                    <a:pt x="967" y="768"/>
                  </a:lnTo>
                  <a:lnTo>
                    <a:pt x="1069" y="777"/>
                  </a:lnTo>
                  <a:lnTo>
                    <a:pt x="1173" y="784"/>
                  </a:lnTo>
                  <a:lnTo>
                    <a:pt x="1281" y="790"/>
                  </a:lnTo>
                  <a:lnTo>
                    <a:pt x="1390" y="793"/>
                  </a:lnTo>
                  <a:lnTo>
                    <a:pt x="1503" y="794"/>
                  </a:lnTo>
                  <a:lnTo>
                    <a:pt x="1615" y="793"/>
                  </a:lnTo>
                  <a:lnTo>
                    <a:pt x="1725" y="790"/>
                  </a:lnTo>
                  <a:lnTo>
                    <a:pt x="1832" y="784"/>
                  </a:lnTo>
                  <a:lnTo>
                    <a:pt x="1937" y="777"/>
                  </a:lnTo>
                  <a:lnTo>
                    <a:pt x="2038" y="768"/>
                  </a:lnTo>
                  <a:lnTo>
                    <a:pt x="2136" y="757"/>
                  </a:lnTo>
                  <a:lnTo>
                    <a:pt x="2230" y="744"/>
                  </a:lnTo>
                  <a:lnTo>
                    <a:pt x="2321" y="730"/>
                  </a:lnTo>
                  <a:lnTo>
                    <a:pt x="2407" y="714"/>
                  </a:lnTo>
                  <a:lnTo>
                    <a:pt x="2488" y="697"/>
                  </a:lnTo>
                  <a:lnTo>
                    <a:pt x="2565" y="678"/>
                  </a:lnTo>
                  <a:lnTo>
                    <a:pt x="2637" y="657"/>
                  </a:lnTo>
                  <a:lnTo>
                    <a:pt x="2703" y="636"/>
                  </a:lnTo>
                  <a:lnTo>
                    <a:pt x="2763" y="613"/>
                  </a:lnTo>
                  <a:lnTo>
                    <a:pt x="2865" y="564"/>
                  </a:lnTo>
                  <a:lnTo>
                    <a:pt x="2941" y="512"/>
                  </a:lnTo>
                  <a:lnTo>
                    <a:pt x="2989" y="456"/>
                  </a:lnTo>
                  <a:lnTo>
                    <a:pt x="3005" y="397"/>
                  </a:lnTo>
                  <a:lnTo>
                    <a:pt x="3001" y="367"/>
                  </a:lnTo>
                  <a:lnTo>
                    <a:pt x="2969" y="310"/>
                  </a:lnTo>
                  <a:lnTo>
                    <a:pt x="2907" y="255"/>
                  </a:lnTo>
                  <a:lnTo>
                    <a:pt x="2817" y="204"/>
                  </a:lnTo>
                  <a:lnTo>
                    <a:pt x="2703" y="158"/>
                  </a:lnTo>
                  <a:lnTo>
                    <a:pt x="2637" y="136"/>
                  </a:lnTo>
                  <a:lnTo>
                    <a:pt x="2565" y="116"/>
                  </a:lnTo>
                  <a:lnTo>
                    <a:pt x="2488" y="97"/>
                  </a:lnTo>
                  <a:lnTo>
                    <a:pt x="2407" y="80"/>
                  </a:lnTo>
                  <a:lnTo>
                    <a:pt x="2321" y="64"/>
                  </a:lnTo>
                  <a:lnTo>
                    <a:pt x="2230" y="49"/>
                  </a:lnTo>
                  <a:lnTo>
                    <a:pt x="2136" y="37"/>
                  </a:lnTo>
                  <a:lnTo>
                    <a:pt x="2038" y="26"/>
                  </a:lnTo>
                  <a:lnTo>
                    <a:pt x="1937" y="16"/>
                  </a:lnTo>
                  <a:lnTo>
                    <a:pt x="1832" y="9"/>
                  </a:lnTo>
                  <a:lnTo>
                    <a:pt x="1725" y="4"/>
                  </a:lnTo>
                  <a:lnTo>
                    <a:pt x="1615" y="1"/>
                  </a:lnTo>
                  <a:lnTo>
                    <a:pt x="1503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39" name="Freeform 18">
              <a:extLst>
                <a:ext uri="{FF2B5EF4-FFF2-40B4-BE49-F238E27FC236}">
                  <a16:creationId xmlns="" xmlns:a16="http://schemas.microsoft.com/office/drawing/2014/main" id="{465663C9-8104-509C-01A7-B60F5E193A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7" y="838"/>
              <a:ext cx="3005" cy="795"/>
            </a:xfrm>
            <a:custGeom>
              <a:avLst/>
              <a:gdLst>
                <a:gd name="T0" fmla="+- 0 3953 3937"/>
                <a:gd name="T1" fmla="*/ T0 w 3005"/>
                <a:gd name="T2" fmla="+- 0 1177 839"/>
                <a:gd name="T3" fmla="*/ 1177 h 795"/>
                <a:gd name="T4" fmla="+- 0 4077 3937"/>
                <a:gd name="T5" fmla="*/ T4 w 3005"/>
                <a:gd name="T6" fmla="+- 0 1068 839"/>
                <a:gd name="T7" fmla="*/ 1068 h 795"/>
                <a:gd name="T8" fmla="+- 0 4240 3937"/>
                <a:gd name="T9" fmla="*/ T8 w 3005"/>
                <a:gd name="T10" fmla="+- 0 997 839"/>
                <a:gd name="T11" fmla="*/ 997 h 795"/>
                <a:gd name="T12" fmla="+- 0 4377 3937"/>
                <a:gd name="T13" fmla="*/ T12 w 3005"/>
                <a:gd name="T14" fmla="+- 0 955 839"/>
                <a:gd name="T15" fmla="*/ 955 h 795"/>
                <a:gd name="T16" fmla="+- 0 4535 3937"/>
                <a:gd name="T17" fmla="*/ T16 w 3005"/>
                <a:gd name="T18" fmla="+- 0 919 839"/>
                <a:gd name="T19" fmla="*/ 919 h 795"/>
                <a:gd name="T20" fmla="+- 0 4712 3937"/>
                <a:gd name="T21" fmla="*/ T20 w 3005"/>
                <a:gd name="T22" fmla="+- 0 888 839"/>
                <a:gd name="T23" fmla="*/ 888 h 795"/>
                <a:gd name="T24" fmla="+- 0 4904 3937"/>
                <a:gd name="T25" fmla="*/ T24 w 3005"/>
                <a:gd name="T26" fmla="+- 0 865 839"/>
                <a:gd name="T27" fmla="*/ 865 h 795"/>
                <a:gd name="T28" fmla="+- 0 5110 3937"/>
                <a:gd name="T29" fmla="*/ T28 w 3005"/>
                <a:gd name="T30" fmla="+- 0 848 839"/>
                <a:gd name="T31" fmla="*/ 848 h 795"/>
                <a:gd name="T32" fmla="+- 0 5327 3937"/>
                <a:gd name="T33" fmla="*/ T32 w 3005"/>
                <a:gd name="T34" fmla="+- 0 840 839"/>
                <a:gd name="T35" fmla="*/ 840 h 795"/>
                <a:gd name="T36" fmla="+- 0 5552 3937"/>
                <a:gd name="T37" fmla="*/ T36 w 3005"/>
                <a:gd name="T38" fmla="+- 0 840 839"/>
                <a:gd name="T39" fmla="*/ 840 h 795"/>
                <a:gd name="T40" fmla="+- 0 5769 3937"/>
                <a:gd name="T41" fmla="*/ T40 w 3005"/>
                <a:gd name="T42" fmla="+- 0 848 839"/>
                <a:gd name="T43" fmla="*/ 848 h 795"/>
                <a:gd name="T44" fmla="+- 0 5975 3937"/>
                <a:gd name="T45" fmla="*/ T44 w 3005"/>
                <a:gd name="T46" fmla="+- 0 865 839"/>
                <a:gd name="T47" fmla="*/ 865 h 795"/>
                <a:gd name="T48" fmla="+- 0 6167 3937"/>
                <a:gd name="T49" fmla="*/ T48 w 3005"/>
                <a:gd name="T50" fmla="+- 0 888 839"/>
                <a:gd name="T51" fmla="*/ 888 h 795"/>
                <a:gd name="T52" fmla="+- 0 6344 3937"/>
                <a:gd name="T53" fmla="*/ T52 w 3005"/>
                <a:gd name="T54" fmla="+- 0 919 839"/>
                <a:gd name="T55" fmla="*/ 919 h 795"/>
                <a:gd name="T56" fmla="+- 0 6502 3937"/>
                <a:gd name="T57" fmla="*/ T56 w 3005"/>
                <a:gd name="T58" fmla="+- 0 955 839"/>
                <a:gd name="T59" fmla="*/ 955 h 795"/>
                <a:gd name="T60" fmla="+- 0 6640 3937"/>
                <a:gd name="T61" fmla="*/ T60 w 3005"/>
                <a:gd name="T62" fmla="+- 0 997 839"/>
                <a:gd name="T63" fmla="*/ 997 h 795"/>
                <a:gd name="T64" fmla="+- 0 6802 3937"/>
                <a:gd name="T65" fmla="*/ T64 w 3005"/>
                <a:gd name="T66" fmla="+- 0 1068 839"/>
                <a:gd name="T67" fmla="*/ 1068 h 795"/>
                <a:gd name="T68" fmla="+- 0 6926 3937"/>
                <a:gd name="T69" fmla="*/ T68 w 3005"/>
                <a:gd name="T70" fmla="+- 0 1177 839"/>
                <a:gd name="T71" fmla="*/ 1177 h 795"/>
                <a:gd name="T72" fmla="+- 0 6938 3937"/>
                <a:gd name="T73" fmla="*/ T72 w 3005"/>
                <a:gd name="T74" fmla="+- 0 1266 839"/>
                <a:gd name="T75" fmla="*/ 1266 h 795"/>
                <a:gd name="T76" fmla="+- 0 6844 3937"/>
                <a:gd name="T77" fmla="*/ T76 w 3005"/>
                <a:gd name="T78" fmla="+- 0 1377 839"/>
                <a:gd name="T79" fmla="*/ 1377 h 795"/>
                <a:gd name="T80" fmla="+- 0 6640 3937"/>
                <a:gd name="T81" fmla="*/ T80 w 3005"/>
                <a:gd name="T82" fmla="+- 0 1475 839"/>
                <a:gd name="T83" fmla="*/ 1475 h 795"/>
                <a:gd name="T84" fmla="+- 0 6502 3937"/>
                <a:gd name="T85" fmla="*/ T84 w 3005"/>
                <a:gd name="T86" fmla="+- 0 1517 839"/>
                <a:gd name="T87" fmla="*/ 1517 h 795"/>
                <a:gd name="T88" fmla="+- 0 6344 3937"/>
                <a:gd name="T89" fmla="*/ T88 w 3005"/>
                <a:gd name="T90" fmla="+- 0 1553 839"/>
                <a:gd name="T91" fmla="*/ 1553 h 795"/>
                <a:gd name="T92" fmla="+- 0 6167 3937"/>
                <a:gd name="T93" fmla="*/ T92 w 3005"/>
                <a:gd name="T94" fmla="+- 0 1583 839"/>
                <a:gd name="T95" fmla="*/ 1583 h 795"/>
                <a:gd name="T96" fmla="+- 0 5975 3937"/>
                <a:gd name="T97" fmla="*/ T96 w 3005"/>
                <a:gd name="T98" fmla="+- 0 1607 839"/>
                <a:gd name="T99" fmla="*/ 1607 h 795"/>
                <a:gd name="T100" fmla="+- 0 5769 3937"/>
                <a:gd name="T101" fmla="*/ T100 w 3005"/>
                <a:gd name="T102" fmla="+- 0 1623 839"/>
                <a:gd name="T103" fmla="*/ 1623 h 795"/>
                <a:gd name="T104" fmla="+- 0 5552 3937"/>
                <a:gd name="T105" fmla="*/ T104 w 3005"/>
                <a:gd name="T106" fmla="+- 0 1632 839"/>
                <a:gd name="T107" fmla="*/ 1632 h 795"/>
                <a:gd name="T108" fmla="+- 0 5327 3937"/>
                <a:gd name="T109" fmla="*/ T108 w 3005"/>
                <a:gd name="T110" fmla="+- 0 1632 839"/>
                <a:gd name="T111" fmla="*/ 1632 h 795"/>
                <a:gd name="T112" fmla="+- 0 5110 3937"/>
                <a:gd name="T113" fmla="*/ T112 w 3005"/>
                <a:gd name="T114" fmla="+- 0 1623 839"/>
                <a:gd name="T115" fmla="*/ 1623 h 795"/>
                <a:gd name="T116" fmla="+- 0 4904 3937"/>
                <a:gd name="T117" fmla="*/ T116 w 3005"/>
                <a:gd name="T118" fmla="+- 0 1607 839"/>
                <a:gd name="T119" fmla="*/ 1607 h 795"/>
                <a:gd name="T120" fmla="+- 0 4712 3937"/>
                <a:gd name="T121" fmla="*/ T120 w 3005"/>
                <a:gd name="T122" fmla="+- 0 1583 839"/>
                <a:gd name="T123" fmla="*/ 1583 h 795"/>
                <a:gd name="T124" fmla="+- 0 4535 3937"/>
                <a:gd name="T125" fmla="*/ T124 w 3005"/>
                <a:gd name="T126" fmla="+- 0 1553 839"/>
                <a:gd name="T127" fmla="*/ 1553 h 795"/>
                <a:gd name="T128" fmla="+- 0 4377 3937"/>
                <a:gd name="T129" fmla="*/ T128 w 3005"/>
                <a:gd name="T130" fmla="+- 0 1517 839"/>
                <a:gd name="T131" fmla="*/ 1517 h 795"/>
                <a:gd name="T132" fmla="+- 0 4240 3937"/>
                <a:gd name="T133" fmla="*/ T132 w 3005"/>
                <a:gd name="T134" fmla="+- 0 1475 839"/>
                <a:gd name="T135" fmla="*/ 1475 h 795"/>
                <a:gd name="T136" fmla="+- 0 4077 3937"/>
                <a:gd name="T137" fmla="*/ T136 w 3005"/>
                <a:gd name="T138" fmla="+- 0 1403 839"/>
                <a:gd name="T139" fmla="*/ 1403 h 795"/>
                <a:gd name="T140" fmla="+- 0 3953 3937"/>
                <a:gd name="T141" fmla="*/ T140 w 3005"/>
                <a:gd name="T142" fmla="+- 0 1295 839"/>
                <a:gd name="T143" fmla="*/ 1295 h 79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</a:cxnLst>
              <a:rect l="0" t="0" r="r" b="b"/>
              <a:pathLst>
                <a:path w="3005" h="795">
                  <a:moveTo>
                    <a:pt x="0" y="397"/>
                  </a:moveTo>
                  <a:lnTo>
                    <a:pt x="16" y="338"/>
                  </a:lnTo>
                  <a:lnTo>
                    <a:pt x="64" y="282"/>
                  </a:lnTo>
                  <a:lnTo>
                    <a:pt x="140" y="229"/>
                  </a:lnTo>
                  <a:lnTo>
                    <a:pt x="242" y="181"/>
                  </a:lnTo>
                  <a:lnTo>
                    <a:pt x="303" y="158"/>
                  </a:lnTo>
                  <a:lnTo>
                    <a:pt x="369" y="136"/>
                  </a:lnTo>
                  <a:lnTo>
                    <a:pt x="440" y="116"/>
                  </a:lnTo>
                  <a:lnTo>
                    <a:pt x="517" y="97"/>
                  </a:lnTo>
                  <a:lnTo>
                    <a:pt x="598" y="80"/>
                  </a:lnTo>
                  <a:lnTo>
                    <a:pt x="685" y="64"/>
                  </a:lnTo>
                  <a:lnTo>
                    <a:pt x="775" y="49"/>
                  </a:lnTo>
                  <a:lnTo>
                    <a:pt x="869" y="37"/>
                  </a:lnTo>
                  <a:lnTo>
                    <a:pt x="967" y="26"/>
                  </a:lnTo>
                  <a:lnTo>
                    <a:pt x="1069" y="16"/>
                  </a:lnTo>
                  <a:lnTo>
                    <a:pt x="1173" y="9"/>
                  </a:lnTo>
                  <a:lnTo>
                    <a:pt x="1281" y="4"/>
                  </a:lnTo>
                  <a:lnTo>
                    <a:pt x="1390" y="1"/>
                  </a:lnTo>
                  <a:lnTo>
                    <a:pt x="1503" y="0"/>
                  </a:lnTo>
                  <a:lnTo>
                    <a:pt x="1615" y="1"/>
                  </a:lnTo>
                  <a:lnTo>
                    <a:pt x="1725" y="4"/>
                  </a:lnTo>
                  <a:lnTo>
                    <a:pt x="1832" y="9"/>
                  </a:lnTo>
                  <a:lnTo>
                    <a:pt x="1937" y="16"/>
                  </a:lnTo>
                  <a:lnTo>
                    <a:pt x="2038" y="26"/>
                  </a:lnTo>
                  <a:lnTo>
                    <a:pt x="2136" y="37"/>
                  </a:lnTo>
                  <a:lnTo>
                    <a:pt x="2230" y="49"/>
                  </a:lnTo>
                  <a:lnTo>
                    <a:pt x="2321" y="64"/>
                  </a:lnTo>
                  <a:lnTo>
                    <a:pt x="2407" y="80"/>
                  </a:lnTo>
                  <a:lnTo>
                    <a:pt x="2488" y="97"/>
                  </a:lnTo>
                  <a:lnTo>
                    <a:pt x="2565" y="116"/>
                  </a:lnTo>
                  <a:lnTo>
                    <a:pt x="2637" y="136"/>
                  </a:lnTo>
                  <a:lnTo>
                    <a:pt x="2703" y="158"/>
                  </a:lnTo>
                  <a:lnTo>
                    <a:pt x="2763" y="181"/>
                  </a:lnTo>
                  <a:lnTo>
                    <a:pt x="2865" y="229"/>
                  </a:lnTo>
                  <a:lnTo>
                    <a:pt x="2941" y="282"/>
                  </a:lnTo>
                  <a:lnTo>
                    <a:pt x="2989" y="338"/>
                  </a:lnTo>
                  <a:lnTo>
                    <a:pt x="3005" y="397"/>
                  </a:lnTo>
                  <a:lnTo>
                    <a:pt x="3001" y="427"/>
                  </a:lnTo>
                  <a:lnTo>
                    <a:pt x="2969" y="484"/>
                  </a:lnTo>
                  <a:lnTo>
                    <a:pt x="2907" y="538"/>
                  </a:lnTo>
                  <a:lnTo>
                    <a:pt x="2817" y="589"/>
                  </a:lnTo>
                  <a:lnTo>
                    <a:pt x="2703" y="636"/>
                  </a:lnTo>
                  <a:lnTo>
                    <a:pt x="2637" y="657"/>
                  </a:lnTo>
                  <a:lnTo>
                    <a:pt x="2565" y="678"/>
                  </a:lnTo>
                  <a:lnTo>
                    <a:pt x="2488" y="697"/>
                  </a:lnTo>
                  <a:lnTo>
                    <a:pt x="2407" y="714"/>
                  </a:lnTo>
                  <a:lnTo>
                    <a:pt x="2321" y="730"/>
                  </a:lnTo>
                  <a:lnTo>
                    <a:pt x="2230" y="744"/>
                  </a:lnTo>
                  <a:lnTo>
                    <a:pt x="2136" y="757"/>
                  </a:lnTo>
                  <a:lnTo>
                    <a:pt x="2038" y="768"/>
                  </a:lnTo>
                  <a:lnTo>
                    <a:pt x="1937" y="777"/>
                  </a:lnTo>
                  <a:lnTo>
                    <a:pt x="1832" y="784"/>
                  </a:lnTo>
                  <a:lnTo>
                    <a:pt x="1725" y="790"/>
                  </a:lnTo>
                  <a:lnTo>
                    <a:pt x="1615" y="793"/>
                  </a:lnTo>
                  <a:lnTo>
                    <a:pt x="1503" y="794"/>
                  </a:lnTo>
                  <a:lnTo>
                    <a:pt x="1390" y="793"/>
                  </a:lnTo>
                  <a:lnTo>
                    <a:pt x="1281" y="790"/>
                  </a:lnTo>
                  <a:lnTo>
                    <a:pt x="1173" y="784"/>
                  </a:lnTo>
                  <a:lnTo>
                    <a:pt x="1069" y="777"/>
                  </a:lnTo>
                  <a:lnTo>
                    <a:pt x="967" y="768"/>
                  </a:lnTo>
                  <a:lnTo>
                    <a:pt x="869" y="757"/>
                  </a:lnTo>
                  <a:lnTo>
                    <a:pt x="775" y="744"/>
                  </a:lnTo>
                  <a:lnTo>
                    <a:pt x="685" y="730"/>
                  </a:lnTo>
                  <a:lnTo>
                    <a:pt x="598" y="714"/>
                  </a:lnTo>
                  <a:lnTo>
                    <a:pt x="517" y="697"/>
                  </a:lnTo>
                  <a:lnTo>
                    <a:pt x="440" y="678"/>
                  </a:lnTo>
                  <a:lnTo>
                    <a:pt x="369" y="657"/>
                  </a:lnTo>
                  <a:lnTo>
                    <a:pt x="303" y="636"/>
                  </a:lnTo>
                  <a:lnTo>
                    <a:pt x="242" y="613"/>
                  </a:lnTo>
                  <a:lnTo>
                    <a:pt x="140" y="564"/>
                  </a:lnTo>
                  <a:lnTo>
                    <a:pt x="64" y="512"/>
                  </a:lnTo>
                  <a:lnTo>
                    <a:pt x="16" y="456"/>
                  </a:lnTo>
                  <a:lnTo>
                    <a:pt x="0" y="397"/>
                  </a:lnTo>
                  <a:close/>
                </a:path>
              </a:pathLst>
            </a:custGeom>
            <a:noFill/>
            <a:ln w="25908">
              <a:solidFill>
                <a:srgbClr val="8EB4E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40" name="Freeform 17">
              <a:extLst>
                <a:ext uri="{FF2B5EF4-FFF2-40B4-BE49-F238E27FC236}">
                  <a16:creationId xmlns="" xmlns:a16="http://schemas.microsoft.com/office/drawing/2014/main" id="{11550794-4D29-0DBC-E1C8-80D480262C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3" y="838"/>
              <a:ext cx="3375" cy="795"/>
            </a:xfrm>
            <a:custGeom>
              <a:avLst/>
              <a:gdLst>
                <a:gd name="T0" fmla="+- 0 8605 7033"/>
                <a:gd name="T1" fmla="*/ T0 w 3375"/>
                <a:gd name="T2" fmla="+- 0 840 839"/>
                <a:gd name="T3" fmla="*/ 840 h 795"/>
                <a:gd name="T4" fmla="+- 0 8380 7033"/>
                <a:gd name="T5" fmla="*/ T4 w 3375"/>
                <a:gd name="T6" fmla="+- 0 847 839"/>
                <a:gd name="T7" fmla="*/ 847 h 795"/>
                <a:gd name="T8" fmla="+- 0 8166 7033"/>
                <a:gd name="T9" fmla="*/ T8 w 3375"/>
                <a:gd name="T10" fmla="+- 0 861 839"/>
                <a:gd name="T11" fmla="*/ 861 h 795"/>
                <a:gd name="T12" fmla="+- 0 7964 7033"/>
                <a:gd name="T13" fmla="*/ T12 w 3375"/>
                <a:gd name="T14" fmla="+- 0 881 839"/>
                <a:gd name="T15" fmla="*/ 881 h 795"/>
                <a:gd name="T16" fmla="+- 0 7777 7033"/>
                <a:gd name="T17" fmla="*/ T16 w 3375"/>
                <a:gd name="T18" fmla="+- 0 906 839"/>
                <a:gd name="T19" fmla="*/ 906 h 795"/>
                <a:gd name="T20" fmla="+- 0 7606 7033"/>
                <a:gd name="T21" fmla="*/ T20 w 3375"/>
                <a:gd name="T22" fmla="+- 0 938 839"/>
                <a:gd name="T23" fmla="*/ 938 h 795"/>
                <a:gd name="T24" fmla="+- 0 7454 7033"/>
                <a:gd name="T25" fmla="*/ T24 w 3375"/>
                <a:gd name="T26" fmla="+- 0 974 839"/>
                <a:gd name="T27" fmla="*/ 974 h 795"/>
                <a:gd name="T28" fmla="+- 0 7321 7033"/>
                <a:gd name="T29" fmla="*/ T28 w 3375"/>
                <a:gd name="T30" fmla="+- 0 1014 839"/>
                <a:gd name="T31" fmla="*/ 1014 h 795"/>
                <a:gd name="T32" fmla="+- 0 7166 7033"/>
                <a:gd name="T33" fmla="*/ T32 w 3375"/>
                <a:gd name="T34" fmla="+- 0 1081 839"/>
                <a:gd name="T35" fmla="*/ 1081 h 795"/>
                <a:gd name="T36" fmla="+- 0 7049 7033"/>
                <a:gd name="T37" fmla="*/ T36 w 3375"/>
                <a:gd name="T38" fmla="+- 0 1182 839"/>
                <a:gd name="T39" fmla="*/ 1182 h 795"/>
                <a:gd name="T40" fmla="+- 0 7037 7033"/>
                <a:gd name="T41" fmla="*/ T40 w 3375"/>
                <a:gd name="T42" fmla="+- 0 1263 839"/>
                <a:gd name="T43" fmla="*/ 1263 h 795"/>
                <a:gd name="T44" fmla="+- 0 7126 7033"/>
                <a:gd name="T45" fmla="*/ T44 w 3375"/>
                <a:gd name="T46" fmla="+- 0 1366 839"/>
                <a:gd name="T47" fmla="*/ 1366 h 795"/>
                <a:gd name="T48" fmla="+- 0 7321 7033"/>
                <a:gd name="T49" fmla="*/ T48 w 3375"/>
                <a:gd name="T50" fmla="+- 0 1458 839"/>
                <a:gd name="T51" fmla="*/ 1458 h 795"/>
                <a:gd name="T52" fmla="+- 0 7454 7033"/>
                <a:gd name="T53" fmla="*/ T52 w 3375"/>
                <a:gd name="T54" fmla="+- 0 1498 839"/>
                <a:gd name="T55" fmla="*/ 1498 h 795"/>
                <a:gd name="T56" fmla="+- 0 7606 7033"/>
                <a:gd name="T57" fmla="*/ T56 w 3375"/>
                <a:gd name="T58" fmla="+- 0 1534 839"/>
                <a:gd name="T59" fmla="*/ 1534 h 795"/>
                <a:gd name="T60" fmla="+- 0 7777 7033"/>
                <a:gd name="T61" fmla="*/ T60 w 3375"/>
                <a:gd name="T62" fmla="+- 0 1565 839"/>
                <a:gd name="T63" fmla="*/ 1565 h 795"/>
                <a:gd name="T64" fmla="+- 0 7964 7033"/>
                <a:gd name="T65" fmla="*/ T64 w 3375"/>
                <a:gd name="T66" fmla="+- 0 1591 839"/>
                <a:gd name="T67" fmla="*/ 1591 h 795"/>
                <a:gd name="T68" fmla="+- 0 8166 7033"/>
                <a:gd name="T69" fmla="*/ T68 w 3375"/>
                <a:gd name="T70" fmla="+- 0 1611 839"/>
                <a:gd name="T71" fmla="*/ 1611 h 795"/>
                <a:gd name="T72" fmla="+- 0 8380 7033"/>
                <a:gd name="T73" fmla="*/ T72 w 3375"/>
                <a:gd name="T74" fmla="+- 0 1625 839"/>
                <a:gd name="T75" fmla="*/ 1625 h 795"/>
                <a:gd name="T76" fmla="+- 0 8605 7033"/>
                <a:gd name="T77" fmla="*/ T76 w 3375"/>
                <a:gd name="T78" fmla="+- 0 1632 839"/>
                <a:gd name="T79" fmla="*/ 1632 h 795"/>
                <a:gd name="T80" fmla="+- 0 8836 7033"/>
                <a:gd name="T81" fmla="*/ T80 w 3375"/>
                <a:gd name="T82" fmla="+- 0 1632 839"/>
                <a:gd name="T83" fmla="*/ 1632 h 795"/>
                <a:gd name="T84" fmla="+- 0 9060 7033"/>
                <a:gd name="T85" fmla="*/ T84 w 3375"/>
                <a:gd name="T86" fmla="+- 0 1625 839"/>
                <a:gd name="T87" fmla="*/ 1625 h 795"/>
                <a:gd name="T88" fmla="+- 0 9275 7033"/>
                <a:gd name="T89" fmla="*/ T88 w 3375"/>
                <a:gd name="T90" fmla="+- 0 1611 839"/>
                <a:gd name="T91" fmla="*/ 1611 h 795"/>
                <a:gd name="T92" fmla="+- 0 9476 7033"/>
                <a:gd name="T93" fmla="*/ T92 w 3375"/>
                <a:gd name="T94" fmla="+- 0 1591 839"/>
                <a:gd name="T95" fmla="*/ 1591 h 795"/>
                <a:gd name="T96" fmla="+- 0 9664 7033"/>
                <a:gd name="T97" fmla="*/ T96 w 3375"/>
                <a:gd name="T98" fmla="+- 0 1565 839"/>
                <a:gd name="T99" fmla="*/ 1565 h 795"/>
                <a:gd name="T100" fmla="+- 0 9835 7033"/>
                <a:gd name="T101" fmla="*/ T100 w 3375"/>
                <a:gd name="T102" fmla="+- 0 1534 839"/>
                <a:gd name="T103" fmla="*/ 1534 h 795"/>
                <a:gd name="T104" fmla="+- 0 9987 7033"/>
                <a:gd name="T105" fmla="*/ T104 w 3375"/>
                <a:gd name="T106" fmla="+- 0 1498 839"/>
                <a:gd name="T107" fmla="*/ 1498 h 795"/>
                <a:gd name="T108" fmla="+- 0 10119 7033"/>
                <a:gd name="T109" fmla="*/ T108 w 3375"/>
                <a:gd name="T110" fmla="+- 0 1458 839"/>
                <a:gd name="T111" fmla="*/ 1458 h 795"/>
                <a:gd name="T112" fmla="+- 0 10275 7033"/>
                <a:gd name="T113" fmla="*/ T112 w 3375"/>
                <a:gd name="T114" fmla="+- 0 1390 839"/>
                <a:gd name="T115" fmla="*/ 1390 h 795"/>
                <a:gd name="T116" fmla="+- 0 10392 7033"/>
                <a:gd name="T117" fmla="*/ T116 w 3375"/>
                <a:gd name="T118" fmla="+- 0 1290 839"/>
                <a:gd name="T119" fmla="*/ 1290 h 795"/>
                <a:gd name="T120" fmla="+- 0 10404 7033"/>
                <a:gd name="T121" fmla="*/ T120 w 3375"/>
                <a:gd name="T122" fmla="+- 0 1209 839"/>
                <a:gd name="T123" fmla="*/ 1209 h 795"/>
                <a:gd name="T124" fmla="+- 0 10314 7033"/>
                <a:gd name="T125" fmla="*/ T124 w 3375"/>
                <a:gd name="T126" fmla="+- 0 1105 839"/>
                <a:gd name="T127" fmla="*/ 1105 h 795"/>
                <a:gd name="T128" fmla="+- 0 10119 7033"/>
                <a:gd name="T129" fmla="*/ T128 w 3375"/>
                <a:gd name="T130" fmla="+- 0 1014 839"/>
                <a:gd name="T131" fmla="*/ 1014 h 795"/>
                <a:gd name="T132" fmla="+- 0 9987 7033"/>
                <a:gd name="T133" fmla="*/ T132 w 3375"/>
                <a:gd name="T134" fmla="+- 0 974 839"/>
                <a:gd name="T135" fmla="*/ 974 h 795"/>
                <a:gd name="T136" fmla="+- 0 9835 7033"/>
                <a:gd name="T137" fmla="*/ T136 w 3375"/>
                <a:gd name="T138" fmla="+- 0 938 839"/>
                <a:gd name="T139" fmla="*/ 938 h 795"/>
                <a:gd name="T140" fmla="+- 0 9664 7033"/>
                <a:gd name="T141" fmla="*/ T140 w 3375"/>
                <a:gd name="T142" fmla="+- 0 906 839"/>
                <a:gd name="T143" fmla="*/ 906 h 795"/>
                <a:gd name="T144" fmla="+- 0 9476 7033"/>
                <a:gd name="T145" fmla="*/ T144 w 3375"/>
                <a:gd name="T146" fmla="+- 0 881 839"/>
                <a:gd name="T147" fmla="*/ 881 h 795"/>
                <a:gd name="T148" fmla="+- 0 9275 7033"/>
                <a:gd name="T149" fmla="*/ T148 w 3375"/>
                <a:gd name="T150" fmla="+- 0 861 839"/>
                <a:gd name="T151" fmla="*/ 861 h 795"/>
                <a:gd name="T152" fmla="+- 0 9060 7033"/>
                <a:gd name="T153" fmla="*/ T152 w 3375"/>
                <a:gd name="T154" fmla="+- 0 847 839"/>
                <a:gd name="T155" fmla="*/ 847 h 795"/>
                <a:gd name="T156" fmla="+- 0 8836 7033"/>
                <a:gd name="T157" fmla="*/ T156 w 3375"/>
                <a:gd name="T158" fmla="+- 0 840 839"/>
                <a:gd name="T159" fmla="*/ 840 h 79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</a:cxnLst>
              <a:rect l="0" t="0" r="r" b="b"/>
              <a:pathLst>
                <a:path w="3375" h="795">
                  <a:moveTo>
                    <a:pt x="1687" y="0"/>
                  </a:moveTo>
                  <a:lnTo>
                    <a:pt x="1572" y="1"/>
                  </a:lnTo>
                  <a:lnTo>
                    <a:pt x="1458" y="3"/>
                  </a:lnTo>
                  <a:lnTo>
                    <a:pt x="1347" y="8"/>
                  </a:lnTo>
                  <a:lnTo>
                    <a:pt x="1239" y="14"/>
                  </a:lnTo>
                  <a:lnTo>
                    <a:pt x="1133" y="22"/>
                  </a:lnTo>
                  <a:lnTo>
                    <a:pt x="1031" y="31"/>
                  </a:lnTo>
                  <a:lnTo>
                    <a:pt x="931" y="42"/>
                  </a:lnTo>
                  <a:lnTo>
                    <a:pt x="836" y="54"/>
                  </a:lnTo>
                  <a:lnTo>
                    <a:pt x="744" y="67"/>
                  </a:lnTo>
                  <a:lnTo>
                    <a:pt x="656" y="82"/>
                  </a:lnTo>
                  <a:lnTo>
                    <a:pt x="573" y="99"/>
                  </a:lnTo>
                  <a:lnTo>
                    <a:pt x="494" y="116"/>
                  </a:lnTo>
                  <a:lnTo>
                    <a:pt x="421" y="135"/>
                  </a:lnTo>
                  <a:lnTo>
                    <a:pt x="352" y="154"/>
                  </a:lnTo>
                  <a:lnTo>
                    <a:pt x="288" y="175"/>
                  </a:lnTo>
                  <a:lnTo>
                    <a:pt x="231" y="196"/>
                  </a:lnTo>
                  <a:lnTo>
                    <a:pt x="133" y="242"/>
                  </a:lnTo>
                  <a:lnTo>
                    <a:pt x="60" y="291"/>
                  </a:lnTo>
                  <a:lnTo>
                    <a:pt x="16" y="343"/>
                  </a:lnTo>
                  <a:lnTo>
                    <a:pt x="0" y="397"/>
                  </a:lnTo>
                  <a:lnTo>
                    <a:pt x="4" y="424"/>
                  </a:lnTo>
                  <a:lnTo>
                    <a:pt x="34" y="477"/>
                  </a:lnTo>
                  <a:lnTo>
                    <a:pt x="93" y="527"/>
                  </a:lnTo>
                  <a:lnTo>
                    <a:pt x="179" y="575"/>
                  </a:lnTo>
                  <a:lnTo>
                    <a:pt x="288" y="619"/>
                  </a:lnTo>
                  <a:lnTo>
                    <a:pt x="352" y="640"/>
                  </a:lnTo>
                  <a:lnTo>
                    <a:pt x="421" y="659"/>
                  </a:lnTo>
                  <a:lnTo>
                    <a:pt x="494" y="678"/>
                  </a:lnTo>
                  <a:lnTo>
                    <a:pt x="573" y="695"/>
                  </a:lnTo>
                  <a:lnTo>
                    <a:pt x="656" y="711"/>
                  </a:lnTo>
                  <a:lnTo>
                    <a:pt x="744" y="726"/>
                  </a:lnTo>
                  <a:lnTo>
                    <a:pt x="836" y="740"/>
                  </a:lnTo>
                  <a:lnTo>
                    <a:pt x="931" y="752"/>
                  </a:lnTo>
                  <a:lnTo>
                    <a:pt x="1031" y="763"/>
                  </a:lnTo>
                  <a:lnTo>
                    <a:pt x="1133" y="772"/>
                  </a:lnTo>
                  <a:lnTo>
                    <a:pt x="1239" y="780"/>
                  </a:lnTo>
                  <a:lnTo>
                    <a:pt x="1347" y="786"/>
                  </a:lnTo>
                  <a:lnTo>
                    <a:pt x="1458" y="790"/>
                  </a:lnTo>
                  <a:lnTo>
                    <a:pt x="1572" y="793"/>
                  </a:lnTo>
                  <a:lnTo>
                    <a:pt x="1687" y="794"/>
                  </a:lnTo>
                  <a:lnTo>
                    <a:pt x="1803" y="793"/>
                  </a:lnTo>
                  <a:lnTo>
                    <a:pt x="1916" y="790"/>
                  </a:lnTo>
                  <a:lnTo>
                    <a:pt x="2027" y="786"/>
                  </a:lnTo>
                  <a:lnTo>
                    <a:pt x="2136" y="780"/>
                  </a:lnTo>
                  <a:lnTo>
                    <a:pt x="2242" y="772"/>
                  </a:lnTo>
                  <a:lnTo>
                    <a:pt x="2344" y="763"/>
                  </a:lnTo>
                  <a:lnTo>
                    <a:pt x="2443" y="752"/>
                  </a:lnTo>
                  <a:lnTo>
                    <a:pt x="2539" y="740"/>
                  </a:lnTo>
                  <a:lnTo>
                    <a:pt x="2631" y="726"/>
                  </a:lnTo>
                  <a:lnTo>
                    <a:pt x="2718" y="711"/>
                  </a:lnTo>
                  <a:lnTo>
                    <a:pt x="2802" y="695"/>
                  </a:lnTo>
                  <a:lnTo>
                    <a:pt x="2880" y="678"/>
                  </a:lnTo>
                  <a:lnTo>
                    <a:pt x="2954" y="659"/>
                  </a:lnTo>
                  <a:lnTo>
                    <a:pt x="3023" y="640"/>
                  </a:lnTo>
                  <a:lnTo>
                    <a:pt x="3086" y="619"/>
                  </a:lnTo>
                  <a:lnTo>
                    <a:pt x="3144" y="597"/>
                  </a:lnTo>
                  <a:lnTo>
                    <a:pt x="3242" y="551"/>
                  </a:lnTo>
                  <a:lnTo>
                    <a:pt x="3314" y="502"/>
                  </a:lnTo>
                  <a:lnTo>
                    <a:pt x="3359" y="451"/>
                  </a:lnTo>
                  <a:lnTo>
                    <a:pt x="3375" y="397"/>
                  </a:lnTo>
                  <a:lnTo>
                    <a:pt x="3371" y="370"/>
                  </a:lnTo>
                  <a:lnTo>
                    <a:pt x="3340" y="317"/>
                  </a:lnTo>
                  <a:lnTo>
                    <a:pt x="3281" y="266"/>
                  </a:lnTo>
                  <a:lnTo>
                    <a:pt x="3196" y="219"/>
                  </a:lnTo>
                  <a:lnTo>
                    <a:pt x="3086" y="175"/>
                  </a:lnTo>
                  <a:lnTo>
                    <a:pt x="3023" y="154"/>
                  </a:lnTo>
                  <a:lnTo>
                    <a:pt x="2954" y="135"/>
                  </a:lnTo>
                  <a:lnTo>
                    <a:pt x="2880" y="116"/>
                  </a:lnTo>
                  <a:lnTo>
                    <a:pt x="2802" y="99"/>
                  </a:lnTo>
                  <a:lnTo>
                    <a:pt x="2718" y="82"/>
                  </a:lnTo>
                  <a:lnTo>
                    <a:pt x="2631" y="67"/>
                  </a:lnTo>
                  <a:lnTo>
                    <a:pt x="2539" y="54"/>
                  </a:lnTo>
                  <a:lnTo>
                    <a:pt x="2443" y="42"/>
                  </a:lnTo>
                  <a:lnTo>
                    <a:pt x="2344" y="31"/>
                  </a:lnTo>
                  <a:lnTo>
                    <a:pt x="2242" y="22"/>
                  </a:lnTo>
                  <a:lnTo>
                    <a:pt x="2136" y="14"/>
                  </a:lnTo>
                  <a:lnTo>
                    <a:pt x="2027" y="8"/>
                  </a:lnTo>
                  <a:lnTo>
                    <a:pt x="1916" y="3"/>
                  </a:lnTo>
                  <a:lnTo>
                    <a:pt x="1803" y="1"/>
                  </a:lnTo>
                  <a:lnTo>
                    <a:pt x="1687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41" name="Freeform 16">
              <a:extLst>
                <a:ext uri="{FF2B5EF4-FFF2-40B4-BE49-F238E27FC236}">
                  <a16:creationId xmlns="" xmlns:a16="http://schemas.microsoft.com/office/drawing/2014/main" id="{0F107668-E5C5-FD3F-CE6E-E9C842722E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3" y="838"/>
              <a:ext cx="3375" cy="795"/>
            </a:xfrm>
            <a:custGeom>
              <a:avLst/>
              <a:gdLst>
                <a:gd name="T0" fmla="+- 0 7067 7033"/>
                <a:gd name="T1" fmla="*/ T0 w 3375"/>
                <a:gd name="T2" fmla="+- 0 1156 839"/>
                <a:gd name="T3" fmla="*/ 1156 h 795"/>
                <a:gd name="T4" fmla="+- 0 7212 7033"/>
                <a:gd name="T5" fmla="*/ T4 w 3375"/>
                <a:gd name="T6" fmla="+- 0 1058 839"/>
                <a:gd name="T7" fmla="*/ 1058 h 795"/>
                <a:gd name="T8" fmla="+- 0 7385 7033"/>
                <a:gd name="T9" fmla="*/ T8 w 3375"/>
                <a:gd name="T10" fmla="+- 0 993 839"/>
                <a:gd name="T11" fmla="*/ 993 h 795"/>
                <a:gd name="T12" fmla="+- 0 7527 7033"/>
                <a:gd name="T13" fmla="*/ T12 w 3375"/>
                <a:gd name="T14" fmla="+- 0 955 839"/>
                <a:gd name="T15" fmla="*/ 955 h 795"/>
                <a:gd name="T16" fmla="+- 0 7689 7033"/>
                <a:gd name="T17" fmla="*/ T16 w 3375"/>
                <a:gd name="T18" fmla="+- 0 921 839"/>
                <a:gd name="T19" fmla="*/ 921 h 795"/>
                <a:gd name="T20" fmla="+- 0 7869 7033"/>
                <a:gd name="T21" fmla="*/ T20 w 3375"/>
                <a:gd name="T22" fmla="+- 0 893 839"/>
                <a:gd name="T23" fmla="*/ 893 h 795"/>
                <a:gd name="T24" fmla="+- 0 8064 7033"/>
                <a:gd name="T25" fmla="*/ T24 w 3375"/>
                <a:gd name="T26" fmla="+- 0 870 839"/>
                <a:gd name="T27" fmla="*/ 870 h 795"/>
                <a:gd name="T28" fmla="+- 0 8272 7033"/>
                <a:gd name="T29" fmla="*/ T28 w 3375"/>
                <a:gd name="T30" fmla="+- 0 853 839"/>
                <a:gd name="T31" fmla="*/ 853 h 795"/>
                <a:gd name="T32" fmla="+- 0 8491 7033"/>
                <a:gd name="T33" fmla="*/ T32 w 3375"/>
                <a:gd name="T34" fmla="+- 0 842 839"/>
                <a:gd name="T35" fmla="*/ 842 h 795"/>
                <a:gd name="T36" fmla="+- 0 8720 7033"/>
                <a:gd name="T37" fmla="*/ T36 w 3375"/>
                <a:gd name="T38" fmla="+- 0 839 839"/>
                <a:gd name="T39" fmla="*/ 839 h 795"/>
                <a:gd name="T40" fmla="+- 0 8949 7033"/>
                <a:gd name="T41" fmla="*/ T40 w 3375"/>
                <a:gd name="T42" fmla="+- 0 842 839"/>
                <a:gd name="T43" fmla="*/ 842 h 795"/>
                <a:gd name="T44" fmla="+- 0 9169 7033"/>
                <a:gd name="T45" fmla="*/ T44 w 3375"/>
                <a:gd name="T46" fmla="+- 0 853 839"/>
                <a:gd name="T47" fmla="*/ 853 h 795"/>
                <a:gd name="T48" fmla="+- 0 9377 7033"/>
                <a:gd name="T49" fmla="*/ T48 w 3375"/>
                <a:gd name="T50" fmla="+- 0 870 839"/>
                <a:gd name="T51" fmla="*/ 870 h 795"/>
                <a:gd name="T52" fmla="+- 0 9572 7033"/>
                <a:gd name="T53" fmla="*/ T52 w 3375"/>
                <a:gd name="T54" fmla="+- 0 893 839"/>
                <a:gd name="T55" fmla="*/ 893 h 795"/>
                <a:gd name="T56" fmla="+- 0 9751 7033"/>
                <a:gd name="T57" fmla="*/ T56 w 3375"/>
                <a:gd name="T58" fmla="+- 0 921 839"/>
                <a:gd name="T59" fmla="*/ 921 h 795"/>
                <a:gd name="T60" fmla="+- 0 9913 7033"/>
                <a:gd name="T61" fmla="*/ T60 w 3375"/>
                <a:gd name="T62" fmla="+- 0 955 839"/>
                <a:gd name="T63" fmla="*/ 955 h 795"/>
                <a:gd name="T64" fmla="+- 0 10056 7033"/>
                <a:gd name="T65" fmla="*/ T64 w 3375"/>
                <a:gd name="T66" fmla="+- 0 993 839"/>
                <a:gd name="T67" fmla="*/ 993 h 795"/>
                <a:gd name="T68" fmla="+- 0 10177 7033"/>
                <a:gd name="T69" fmla="*/ T68 w 3375"/>
                <a:gd name="T70" fmla="+- 0 1035 839"/>
                <a:gd name="T71" fmla="*/ 1035 h 795"/>
                <a:gd name="T72" fmla="+- 0 10347 7033"/>
                <a:gd name="T73" fmla="*/ T72 w 3375"/>
                <a:gd name="T74" fmla="+- 0 1130 839"/>
                <a:gd name="T75" fmla="*/ 1130 h 795"/>
                <a:gd name="T76" fmla="+- 0 10408 7033"/>
                <a:gd name="T77" fmla="*/ T76 w 3375"/>
                <a:gd name="T78" fmla="+- 0 1236 839"/>
                <a:gd name="T79" fmla="*/ 1236 h 795"/>
                <a:gd name="T80" fmla="+- 0 10373 7033"/>
                <a:gd name="T81" fmla="*/ T80 w 3375"/>
                <a:gd name="T82" fmla="+- 0 1316 839"/>
                <a:gd name="T83" fmla="*/ 1316 h 795"/>
                <a:gd name="T84" fmla="+- 0 10229 7033"/>
                <a:gd name="T85" fmla="*/ T84 w 3375"/>
                <a:gd name="T86" fmla="+- 0 1414 839"/>
                <a:gd name="T87" fmla="*/ 1414 h 795"/>
                <a:gd name="T88" fmla="+- 0 10056 7033"/>
                <a:gd name="T89" fmla="*/ T88 w 3375"/>
                <a:gd name="T90" fmla="+- 0 1479 839"/>
                <a:gd name="T91" fmla="*/ 1479 h 795"/>
                <a:gd name="T92" fmla="+- 0 9913 7033"/>
                <a:gd name="T93" fmla="*/ T92 w 3375"/>
                <a:gd name="T94" fmla="+- 0 1517 839"/>
                <a:gd name="T95" fmla="*/ 1517 h 795"/>
                <a:gd name="T96" fmla="+- 0 9751 7033"/>
                <a:gd name="T97" fmla="*/ T96 w 3375"/>
                <a:gd name="T98" fmla="+- 0 1550 839"/>
                <a:gd name="T99" fmla="*/ 1550 h 795"/>
                <a:gd name="T100" fmla="+- 0 9572 7033"/>
                <a:gd name="T101" fmla="*/ T100 w 3375"/>
                <a:gd name="T102" fmla="+- 0 1579 839"/>
                <a:gd name="T103" fmla="*/ 1579 h 795"/>
                <a:gd name="T104" fmla="+- 0 9377 7033"/>
                <a:gd name="T105" fmla="*/ T104 w 3375"/>
                <a:gd name="T106" fmla="+- 0 1602 839"/>
                <a:gd name="T107" fmla="*/ 1602 h 795"/>
                <a:gd name="T108" fmla="+- 0 9169 7033"/>
                <a:gd name="T109" fmla="*/ T108 w 3375"/>
                <a:gd name="T110" fmla="+- 0 1619 839"/>
                <a:gd name="T111" fmla="*/ 1619 h 795"/>
                <a:gd name="T112" fmla="+- 0 8949 7033"/>
                <a:gd name="T113" fmla="*/ T112 w 3375"/>
                <a:gd name="T114" fmla="+- 0 1629 839"/>
                <a:gd name="T115" fmla="*/ 1629 h 795"/>
                <a:gd name="T116" fmla="+- 0 8720 7033"/>
                <a:gd name="T117" fmla="*/ T116 w 3375"/>
                <a:gd name="T118" fmla="+- 0 1633 839"/>
                <a:gd name="T119" fmla="*/ 1633 h 795"/>
                <a:gd name="T120" fmla="+- 0 8491 7033"/>
                <a:gd name="T121" fmla="*/ T120 w 3375"/>
                <a:gd name="T122" fmla="+- 0 1629 839"/>
                <a:gd name="T123" fmla="*/ 1629 h 795"/>
                <a:gd name="T124" fmla="+- 0 8272 7033"/>
                <a:gd name="T125" fmla="*/ T124 w 3375"/>
                <a:gd name="T126" fmla="+- 0 1619 839"/>
                <a:gd name="T127" fmla="*/ 1619 h 795"/>
                <a:gd name="T128" fmla="+- 0 8064 7033"/>
                <a:gd name="T129" fmla="*/ T128 w 3375"/>
                <a:gd name="T130" fmla="+- 0 1602 839"/>
                <a:gd name="T131" fmla="*/ 1602 h 795"/>
                <a:gd name="T132" fmla="+- 0 7869 7033"/>
                <a:gd name="T133" fmla="*/ T132 w 3375"/>
                <a:gd name="T134" fmla="+- 0 1579 839"/>
                <a:gd name="T135" fmla="*/ 1579 h 795"/>
                <a:gd name="T136" fmla="+- 0 7689 7033"/>
                <a:gd name="T137" fmla="*/ T136 w 3375"/>
                <a:gd name="T138" fmla="+- 0 1550 839"/>
                <a:gd name="T139" fmla="*/ 1550 h 795"/>
                <a:gd name="T140" fmla="+- 0 7527 7033"/>
                <a:gd name="T141" fmla="*/ T140 w 3375"/>
                <a:gd name="T142" fmla="+- 0 1517 839"/>
                <a:gd name="T143" fmla="*/ 1517 h 795"/>
                <a:gd name="T144" fmla="+- 0 7385 7033"/>
                <a:gd name="T145" fmla="*/ T144 w 3375"/>
                <a:gd name="T146" fmla="+- 0 1479 839"/>
                <a:gd name="T147" fmla="*/ 1479 h 795"/>
                <a:gd name="T148" fmla="+- 0 7264 7033"/>
                <a:gd name="T149" fmla="*/ T148 w 3375"/>
                <a:gd name="T150" fmla="+- 0 1436 839"/>
                <a:gd name="T151" fmla="*/ 1436 h 795"/>
                <a:gd name="T152" fmla="+- 0 7093 7033"/>
                <a:gd name="T153" fmla="*/ T152 w 3375"/>
                <a:gd name="T154" fmla="+- 0 1341 839"/>
                <a:gd name="T155" fmla="*/ 1341 h 795"/>
                <a:gd name="T156" fmla="+- 0 7033 7033"/>
                <a:gd name="T157" fmla="*/ T156 w 3375"/>
                <a:gd name="T158" fmla="+- 0 1236 839"/>
                <a:gd name="T159" fmla="*/ 1236 h 79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</a:cxnLst>
              <a:rect l="0" t="0" r="r" b="b"/>
              <a:pathLst>
                <a:path w="3375" h="795">
                  <a:moveTo>
                    <a:pt x="0" y="397"/>
                  </a:moveTo>
                  <a:lnTo>
                    <a:pt x="34" y="317"/>
                  </a:lnTo>
                  <a:lnTo>
                    <a:pt x="93" y="266"/>
                  </a:lnTo>
                  <a:lnTo>
                    <a:pt x="179" y="219"/>
                  </a:lnTo>
                  <a:lnTo>
                    <a:pt x="288" y="175"/>
                  </a:lnTo>
                  <a:lnTo>
                    <a:pt x="352" y="154"/>
                  </a:lnTo>
                  <a:lnTo>
                    <a:pt x="421" y="135"/>
                  </a:lnTo>
                  <a:lnTo>
                    <a:pt x="494" y="116"/>
                  </a:lnTo>
                  <a:lnTo>
                    <a:pt x="573" y="99"/>
                  </a:lnTo>
                  <a:lnTo>
                    <a:pt x="656" y="82"/>
                  </a:lnTo>
                  <a:lnTo>
                    <a:pt x="744" y="67"/>
                  </a:lnTo>
                  <a:lnTo>
                    <a:pt x="836" y="54"/>
                  </a:lnTo>
                  <a:lnTo>
                    <a:pt x="931" y="42"/>
                  </a:lnTo>
                  <a:lnTo>
                    <a:pt x="1031" y="31"/>
                  </a:lnTo>
                  <a:lnTo>
                    <a:pt x="1133" y="22"/>
                  </a:lnTo>
                  <a:lnTo>
                    <a:pt x="1239" y="14"/>
                  </a:lnTo>
                  <a:lnTo>
                    <a:pt x="1347" y="8"/>
                  </a:lnTo>
                  <a:lnTo>
                    <a:pt x="1458" y="3"/>
                  </a:lnTo>
                  <a:lnTo>
                    <a:pt x="1572" y="1"/>
                  </a:lnTo>
                  <a:lnTo>
                    <a:pt x="1687" y="0"/>
                  </a:lnTo>
                  <a:lnTo>
                    <a:pt x="1803" y="1"/>
                  </a:lnTo>
                  <a:lnTo>
                    <a:pt x="1916" y="3"/>
                  </a:lnTo>
                  <a:lnTo>
                    <a:pt x="2027" y="8"/>
                  </a:lnTo>
                  <a:lnTo>
                    <a:pt x="2136" y="14"/>
                  </a:lnTo>
                  <a:lnTo>
                    <a:pt x="2242" y="22"/>
                  </a:lnTo>
                  <a:lnTo>
                    <a:pt x="2344" y="31"/>
                  </a:lnTo>
                  <a:lnTo>
                    <a:pt x="2443" y="42"/>
                  </a:lnTo>
                  <a:lnTo>
                    <a:pt x="2539" y="54"/>
                  </a:lnTo>
                  <a:lnTo>
                    <a:pt x="2631" y="67"/>
                  </a:lnTo>
                  <a:lnTo>
                    <a:pt x="2718" y="82"/>
                  </a:lnTo>
                  <a:lnTo>
                    <a:pt x="2802" y="99"/>
                  </a:lnTo>
                  <a:lnTo>
                    <a:pt x="2880" y="116"/>
                  </a:lnTo>
                  <a:lnTo>
                    <a:pt x="2954" y="135"/>
                  </a:lnTo>
                  <a:lnTo>
                    <a:pt x="3023" y="154"/>
                  </a:lnTo>
                  <a:lnTo>
                    <a:pt x="3086" y="175"/>
                  </a:lnTo>
                  <a:lnTo>
                    <a:pt x="3144" y="196"/>
                  </a:lnTo>
                  <a:lnTo>
                    <a:pt x="3242" y="242"/>
                  </a:lnTo>
                  <a:lnTo>
                    <a:pt x="3314" y="291"/>
                  </a:lnTo>
                  <a:lnTo>
                    <a:pt x="3359" y="343"/>
                  </a:lnTo>
                  <a:lnTo>
                    <a:pt x="3375" y="397"/>
                  </a:lnTo>
                  <a:lnTo>
                    <a:pt x="3371" y="424"/>
                  </a:lnTo>
                  <a:lnTo>
                    <a:pt x="3340" y="477"/>
                  </a:lnTo>
                  <a:lnTo>
                    <a:pt x="3281" y="527"/>
                  </a:lnTo>
                  <a:lnTo>
                    <a:pt x="3196" y="575"/>
                  </a:lnTo>
                  <a:lnTo>
                    <a:pt x="3086" y="619"/>
                  </a:lnTo>
                  <a:lnTo>
                    <a:pt x="3023" y="640"/>
                  </a:lnTo>
                  <a:lnTo>
                    <a:pt x="2954" y="659"/>
                  </a:lnTo>
                  <a:lnTo>
                    <a:pt x="2880" y="678"/>
                  </a:lnTo>
                  <a:lnTo>
                    <a:pt x="2802" y="695"/>
                  </a:lnTo>
                  <a:lnTo>
                    <a:pt x="2718" y="711"/>
                  </a:lnTo>
                  <a:lnTo>
                    <a:pt x="2631" y="726"/>
                  </a:lnTo>
                  <a:lnTo>
                    <a:pt x="2539" y="740"/>
                  </a:lnTo>
                  <a:lnTo>
                    <a:pt x="2443" y="752"/>
                  </a:lnTo>
                  <a:lnTo>
                    <a:pt x="2344" y="763"/>
                  </a:lnTo>
                  <a:lnTo>
                    <a:pt x="2242" y="772"/>
                  </a:lnTo>
                  <a:lnTo>
                    <a:pt x="2136" y="780"/>
                  </a:lnTo>
                  <a:lnTo>
                    <a:pt x="2027" y="786"/>
                  </a:lnTo>
                  <a:lnTo>
                    <a:pt x="1916" y="790"/>
                  </a:lnTo>
                  <a:lnTo>
                    <a:pt x="1803" y="793"/>
                  </a:lnTo>
                  <a:lnTo>
                    <a:pt x="1687" y="794"/>
                  </a:lnTo>
                  <a:lnTo>
                    <a:pt x="1572" y="793"/>
                  </a:lnTo>
                  <a:lnTo>
                    <a:pt x="1458" y="790"/>
                  </a:lnTo>
                  <a:lnTo>
                    <a:pt x="1347" y="786"/>
                  </a:lnTo>
                  <a:lnTo>
                    <a:pt x="1239" y="780"/>
                  </a:lnTo>
                  <a:lnTo>
                    <a:pt x="1133" y="772"/>
                  </a:lnTo>
                  <a:lnTo>
                    <a:pt x="1031" y="763"/>
                  </a:lnTo>
                  <a:lnTo>
                    <a:pt x="931" y="752"/>
                  </a:lnTo>
                  <a:lnTo>
                    <a:pt x="836" y="740"/>
                  </a:lnTo>
                  <a:lnTo>
                    <a:pt x="744" y="726"/>
                  </a:lnTo>
                  <a:lnTo>
                    <a:pt x="656" y="711"/>
                  </a:lnTo>
                  <a:lnTo>
                    <a:pt x="573" y="695"/>
                  </a:lnTo>
                  <a:lnTo>
                    <a:pt x="494" y="678"/>
                  </a:lnTo>
                  <a:lnTo>
                    <a:pt x="421" y="659"/>
                  </a:lnTo>
                  <a:lnTo>
                    <a:pt x="352" y="640"/>
                  </a:lnTo>
                  <a:lnTo>
                    <a:pt x="288" y="619"/>
                  </a:lnTo>
                  <a:lnTo>
                    <a:pt x="231" y="597"/>
                  </a:lnTo>
                  <a:lnTo>
                    <a:pt x="133" y="551"/>
                  </a:lnTo>
                  <a:lnTo>
                    <a:pt x="60" y="502"/>
                  </a:lnTo>
                  <a:lnTo>
                    <a:pt x="16" y="451"/>
                  </a:lnTo>
                  <a:lnTo>
                    <a:pt x="0" y="397"/>
                  </a:lnTo>
                  <a:close/>
                </a:path>
              </a:pathLst>
            </a:custGeom>
            <a:noFill/>
            <a:ln w="25908">
              <a:solidFill>
                <a:srgbClr val="8EB4E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42" name="AutoShape 15">
              <a:extLst>
                <a:ext uri="{FF2B5EF4-FFF2-40B4-BE49-F238E27FC236}">
                  <a16:creationId xmlns="" xmlns:a16="http://schemas.microsoft.com/office/drawing/2014/main" id="{428D7B32-EC0D-E084-BC2B-F9660D60C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7" y="383"/>
              <a:ext cx="3444" cy="454"/>
            </a:xfrm>
            <a:custGeom>
              <a:avLst/>
              <a:gdLst>
                <a:gd name="T0" fmla="+- 0 5520 5357"/>
                <a:gd name="T1" fmla="*/ T0 w 3444"/>
                <a:gd name="T2" fmla="+- 0 698 384"/>
                <a:gd name="T3" fmla="*/ 698 h 454"/>
                <a:gd name="T4" fmla="+- 0 5518 5357"/>
                <a:gd name="T5" fmla="*/ T4 w 3444"/>
                <a:gd name="T6" fmla="+- 0 692 384"/>
                <a:gd name="T7" fmla="*/ 692 h 454"/>
                <a:gd name="T8" fmla="+- 0 5509 5357"/>
                <a:gd name="T9" fmla="*/ T8 w 3444"/>
                <a:gd name="T10" fmla="+- 0 686 384"/>
                <a:gd name="T11" fmla="*/ 686 h 454"/>
                <a:gd name="T12" fmla="+- 0 5503 5357"/>
                <a:gd name="T13" fmla="*/ T12 w 3444"/>
                <a:gd name="T14" fmla="+- 0 688 384"/>
                <a:gd name="T15" fmla="*/ 688 h 454"/>
                <a:gd name="T16" fmla="+- 0 5448 5357"/>
                <a:gd name="T17" fmla="*/ T16 w 3444"/>
                <a:gd name="T18" fmla="+- 0 781 384"/>
                <a:gd name="T19" fmla="*/ 781 h 454"/>
                <a:gd name="T20" fmla="+- 0 5448 5357"/>
                <a:gd name="T21" fmla="*/ T20 w 3444"/>
                <a:gd name="T22" fmla="+- 0 384 384"/>
                <a:gd name="T23" fmla="*/ 384 h 454"/>
                <a:gd name="T24" fmla="+- 0 5428 5357"/>
                <a:gd name="T25" fmla="*/ T24 w 3444"/>
                <a:gd name="T26" fmla="+- 0 384 384"/>
                <a:gd name="T27" fmla="*/ 384 h 454"/>
                <a:gd name="T28" fmla="+- 0 5428 5357"/>
                <a:gd name="T29" fmla="*/ T28 w 3444"/>
                <a:gd name="T30" fmla="+- 0 781 384"/>
                <a:gd name="T31" fmla="*/ 781 h 454"/>
                <a:gd name="T32" fmla="+- 0 5374 5357"/>
                <a:gd name="T33" fmla="*/ T32 w 3444"/>
                <a:gd name="T34" fmla="+- 0 688 384"/>
                <a:gd name="T35" fmla="*/ 688 h 454"/>
                <a:gd name="T36" fmla="+- 0 5368 5357"/>
                <a:gd name="T37" fmla="*/ T36 w 3444"/>
                <a:gd name="T38" fmla="+- 0 686 384"/>
                <a:gd name="T39" fmla="*/ 686 h 454"/>
                <a:gd name="T40" fmla="+- 0 5359 5357"/>
                <a:gd name="T41" fmla="*/ T40 w 3444"/>
                <a:gd name="T42" fmla="+- 0 692 384"/>
                <a:gd name="T43" fmla="*/ 692 h 454"/>
                <a:gd name="T44" fmla="+- 0 5357 5357"/>
                <a:gd name="T45" fmla="*/ T44 w 3444"/>
                <a:gd name="T46" fmla="+- 0 698 384"/>
                <a:gd name="T47" fmla="*/ 698 h 454"/>
                <a:gd name="T48" fmla="+- 0 5438 5357"/>
                <a:gd name="T49" fmla="*/ T48 w 3444"/>
                <a:gd name="T50" fmla="+- 0 837 384"/>
                <a:gd name="T51" fmla="*/ 837 h 454"/>
                <a:gd name="T52" fmla="+- 0 5450 5357"/>
                <a:gd name="T53" fmla="*/ T52 w 3444"/>
                <a:gd name="T54" fmla="+- 0 818 384"/>
                <a:gd name="T55" fmla="*/ 818 h 454"/>
                <a:gd name="T56" fmla="+- 0 5520 5357"/>
                <a:gd name="T57" fmla="*/ T56 w 3444"/>
                <a:gd name="T58" fmla="+- 0 698 384"/>
                <a:gd name="T59" fmla="*/ 698 h 454"/>
                <a:gd name="T60" fmla="+- 0 8801 5357"/>
                <a:gd name="T61" fmla="*/ T60 w 3444"/>
                <a:gd name="T62" fmla="+- 0 698 384"/>
                <a:gd name="T63" fmla="*/ 698 h 454"/>
                <a:gd name="T64" fmla="+- 0 8799 5357"/>
                <a:gd name="T65" fmla="*/ T64 w 3444"/>
                <a:gd name="T66" fmla="+- 0 692 384"/>
                <a:gd name="T67" fmla="*/ 692 h 454"/>
                <a:gd name="T68" fmla="+- 0 8789 5357"/>
                <a:gd name="T69" fmla="*/ T68 w 3444"/>
                <a:gd name="T70" fmla="+- 0 686 384"/>
                <a:gd name="T71" fmla="*/ 686 h 454"/>
                <a:gd name="T72" fmla="+- 0 8783 5357"/>
                <a:gd name="T73" fmla="*/ T72 w 3444"/>
                <a:gd name="T74" fmla="+- 0 688 384"/>
                <a:gd name="T75" fmla="*/ 688 h 454"/>
                <a:gd name="T76" fmla="+- 0 8729 5357"/>
                <a:gd name="T77" fmla="*/ T76 w 3444"/>
                <a:gd name="T78" fmla="+- 0 781 384"/>
                <a:gd name="T79" fmla="*/ 781 h 454"/>
                <a:gd name="T80" fmla="+- 0 8729 5357"/>
                <a:gd name="T81" fmla="*/ T80 w 3444"/>
                <a:gd name="T82" fmla="+- 0 384 384"/>
                <a:gd name="T83" fmla="*/ 384 h 454"/>
                <a:gd name="T84" fmla="+- 0 8709 5357"/>
                <a:gd name="T85" fmla="*/ T84 w 3444"/>
                <a:gd name="T86" fmla="+- 0 384 384"/>
                <a:gd name="T87" fmla="*/ 384 h 454"/>
                <a:gd name="T88" fmla="+- 0 8709 5357"/>
                <a:gd name="T89" fmla="*/ T88 w 3444"/>
                <a:gd name="T90" fmla="+- 0 781 384"/>
                <a:gd name="T91" fmla="*/ 781 h 454"/>
                <a:gd name="T92" fmla="+- 0 8655 5357"/>
                <a:gd name="T93" fmla="*/ T92 w 3444"/>
                <a:gd name="T94" fmla="+- 0 688 384"/>
                <a:gd name="T95" fmla="*/ 688 h 454"/>
                <a:gd name="T96" fmla="+- 0 8649 5357"/>
                <a:gd name="T97" fmla="*/ T96 w 3444"/>
                <a:gd name="T98" fmla="+- 0 686 384"/>
                <a:gd name="T99" fmla="*/ 686 h 454"/>
                <a:gd name="T100" fmla="+- 0 8639 5357"/>
                <a:gd name="T101" fmla="*/ T100 w 3444"/>
                <a:gd name="T102" fmla="+- 0 692 384"/>
                <a:gd name="T103" fmla="*/ 692 h 454"/>
                <a:gd name="T104" fmla="+- 0 8638 5357"/>
                <a:gd name="T105" fmla="*/ T104 w 3444"/>
                <a:gd name="T106" fmla="+- 0 698 384"/>
                <a:gd name="T107" fmla="*/ 698 h 454"/>
                <a:gd name="T108" fmla="+- 0 8719 5357"/>
                <a:gd name="T109" fmla="*/ T108 w 3444"/>
                <a:gd name="T110" fmla="+- 0 837 384"/>
                <a:gd name="T111" fmla="*/ 837 h 454"/>
                <a:gd name="T112" fmla="+- 0 8731 5357"/>
                <a:gd name="T113" fmla="*/ T112 w 3444"/>
                <a:gd name="T114" fmla="+- 0 818 384"/>
                <a:gd name="T115" fmla="*/ 818 h 454"/>
                <a:gd name="T116" fmla="+- 0 8801 5357"/>
                <a:gd name="T117" fmla="*/ T116 w 3444"/>
                <a:gd name="T118" fmla="+- 0 698 384"/>
                <a:gd name="T119" fmla="*/ 698 h 45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</a:cxnLst>
              <a:rect l="0" t="0" r="r" b="b"/>
              <a:pathLst>
                <a:path w="3444" h="454">
                  <a:moveTo>
                    <a:pt x="163" y="314"/>
                  </a:moveTo>
                  <a:lnTo>
                    <a:pt x="161" y="308"/>
                  </a:lnTo>
                  <a:lnTo>
                    <a:pt x="152" y="302"/>
                  </a:lnTo>
                  <a:lnTo>
                    <a:pt x="146" y="304"/>
                  </a:lnTo>
                  <a:lnTo>
                    <a:pt x="91" y="397"/>
                  </a:lnTo>
                  <a:lnTo>
                    <a:pt x="91" y="0"/>
                  </a:lnTo>
                  <a:lnTo>
                    <a:pt x="71" y="0"/>
                  </a:lnTo>
                  <a:lnTo>
                    <a:pt x="71" y="397"/>
                  </a:lnTo>
                  <a:lnTo>
                    <a:pt x="17" y="304"/>
                  </a:lnTo>
                  <a:lnTo>
                    <a:pt x="11" y="302"/>
                  </a:lnTo>
                  <a:lnTo>
                    <a:pt x="2" y="308"/>
                  </a:lnTo>
                  <a:lnTo>
                    <a:pt x="0" y="314"/>
                  </a:lnTo>
                  <a:lnTo>
                    <a:pt x="81" y="453"/>
                  </a:lnTo>
                  <a:lnTo>
                    <a:pt x="93" y="434"/>
                  </a:lnTo>
                  <a:lnTo>
                    <a:pt x="163" y="314"/>
                  </a:lnTo>
                  <a:close/>
                  <a:moveTo>
                    <a:pt x="3444" y="314"/>
                  </a:moveTo>
                  <a:lnTo>
                    <a:pt x="3442" y="308"/>
                  </a:lnTo>
                  <a:lnTo>
                    <a:pt x="3432" y="302"/>
                  </a:lnTo>
                  <a:lnTo>
                    <a:pt x="3426" y="304"/>
                  </a:lnTo>
                  <a:lnTo>
                    <a:pt x="3372" y="397"/>
                  </a:lnTo>
                  <a:lnTo>
                    <a:pt x="3372" y="0"/>
                  </a:lnTo>
                  <a:lnTo>
                    <a:pt x="3352" y="0"/>
                  </a:lnTo>
                  <a:lnTo>
                    <a:pt x="3352" y="397"/>
                  </a:lnTo>
                  <a:lnTo>
                    <a:pt x="3298" y="304"/>
                  </a:lnTo>
                  <a:lnTo>
                    <a:pt x="3292" y="302"/>
                  </a:lnTo>
                  <a:lnTo>
                    <a:pt x="3282" y="308"/>
                  </a:lnTo>
                  <a:lnTo>
                    <a:pt x="3281" y="314"/>
                  </a:lnTo>
                  <a:lnTo>
                    <a:pt x="3362" y="453"/>
                  </a:lnTo>
                  <a:lnTo>
                    <a:pt x="3374" y="434"/>
                  </a:lnTo>
                  <a:lnTo>
                    <a:pt x="3444" y="314"/>
                  </a:lnTo>
                  <a:close/>
                </a:path>
              </a:pathLst>
            </a:custGeom>
            <a:solidFill>
              <a:srgbClr val="497D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43" name="Freeform 14">
              <a:extLst>
                <a:ext uri="{FF2B5EF4-FFF2-40B4-BE49-F238E27FC236}">
                  <a16:creationId xmlns="" xmlns:a16="http://schemas.microsoft.com/office/drawing/2014/main" id="{D5615C43-CD00-E1B5-E5B2-856F5BB6ED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1" y="838"/>
              <a:ext cx="3005" cy="795"/>
            </a:xfrm>
            <a:custGeom>
              <a:avLst/>
              <a:gdLst>
                <a:gd name="T0" fmla="+- 0 12191 10801"/>
                <a:gd name="T1" fmla="*/ T0 w 3005"/>
                <a:gd name="T2" fmla="+- 0 840 839"/>
                <a:gd name="T3" fmla="*/ 840 h 795"/>
                <a:gd name="T4" fmla="+- 0 11974 10801"/>
                <a:gd name="T5" fmla="*/ T4 w 3005"/>
                <a:gd name="T6" fmla="+- 0 848 839"/>
                <a:gd name="T7" fmla="*/ 848 h 795"/>
                <a:gd name="T8" fmla="+- 0 11768 10801"/>
                <a:gd name="T9" fmla="*/ T8 w 3005"/>
                <a:gd name="T10" fmla="+- 0 865 839"/>
                <a:gd name="T11" fmla="*/ 865 h 795"/>
                <a:gd name="T12" fmla="+- 0 11576 10801"/>
                <a:gd name="T13" fmla="*/ T12 w 3005"/>
                <a:gd name="T14" fmla="+- 0 888 839"/>
                <a:gd name="T15" fmla="*/ 888 h 795"/>
                <a:gd name="T16" fmla="+- 0 11399 10801"/>
                <a:gd name="T17" fmla="*/ T16 w 3005"/>
                <a:gd name="T18" fmla="+- 0 919 839"/>
                <a:gd name="T19" fmla="*/ 919 h 795"/>
                <a:gd name="T20" fmla="+- 0 11241 10801"/>
                <a:gd name="T21" fmla="*/ T20 w 3005"/>
                <a:gd name="T22" fmla="+- 0 955 839"/>
                <a:gd name="T23" fmla="*/ 955 h 795"/>
                <a:gd name="T24" fmla="+- 0 11104 10801"/>
                <a:gd name="T25" fmla="*/ T24 w 3005"/>
                <a:gd name="T26" fmla="+- 0 997 839"/>
                <a:gd name="T27" fmla="*/ 997 h 795"/>
                <a:gd name="T28" fmla="+- 0 10941 10801"/>
                <a:gd name="T29" fmla="*/ T28 w 3005"/>
                <a:gd name="T30" fmla="+- 0 1068 839"/>
                <a:gd name="T31" fmla="*/ 1068 h 795"/>
                <a:gd name="T32" fmla="+- 0 10817 10801"/>
                <a:gd name="T33" fmla="*/ T32 w 3005"/>
                <a:gd name="T34" fmla="+- 0 1177 839"/>
                <a:gd name="T35" fmla="*/ 1177 h 795"/>
                <a:gd name="T36" fmla="+- 0 10805 10801"/>
                <a:gd name="T37" fmla="*/ T36 w 3005"/>
                <a:gd name="T38" fmla="+- 0 1266 839"/>
                <a:gd name="T39" fmla="*/ 1266 h 795"/>
                <a:gd name="T40" fmla="+- 0 10899 10801"/>
                <a:gd name="T41" fmla="*/ T40 w 3005"/>
                <a:gd name="T42" fmla="+- 0 1377 839"/>
                <a:gd name="T43" fmla="*/ 1377 h 795"/>
                <a:gd name="T44" fmla="+- 0 11104 10801"/>
                <a:gd name="T45" fmla="*/ T44 w 3005"/>
                <a:gd name="T46" fmla="+- 0 1475 839"/>
                <a:gd name="T47" fmla="*/ 1475 h 795"/>
                <a:gd name="T48" fmla="+- 0 11241 10801"/>
                <a:gd name="T49" fmla="*/ T48 w 3005"/>
                <a:gd name="T50" fmla="+- 0 1517 839"/>
                <a:gd name="T51" fmla="*/ 1517 h 795"/>
                <a:gd name="T52" fmla="+- 0 11399 10801"/>
                <a:gd name="T53" fmla="*/ T52 w 3005"/>
                <a:gd name="T54" fmla="+- 0 1553 839"/>
                <a:gd name="T55" fmla="*/ 1553 h 795"/>
                <a:gd name="T56" fmla="+- 0 11576 10801"/>
                <a:gd name="T57" fmla="*/ T56 w 3005"/>
                <a:gd name="T58" fmla="+- 0 1583 839"/>
                <a:gd name="T59" fmla="*/ 1583 h 795"/>
                <a:gd name="T60" fmla="+- 0 11768 10801"/>
                <a:gd name="T61" fmla="*/ T60 w 3005"/>
                <a:gd name="T62" fmla="+- 0 1607 839"/>
                <a:gd name="T63" fmla="*/ 1607 h 795"/>
                <a:gd name="T64" fmla="+- 0 11974 10801"/>
                <a:gd name="T65" fmla="*/ T64 w 3005"/>
                <a:gd name="T66" fmla="+- 0 1623 839"/>
                <a:gd name="T67" fmla="*/ 1623 h 795"/>
                <a:gd name="T68" fmla="+- 0 12191 10801"/>
                <a:gd name="T69" fmla="*/ T68 w 3005"/>
                <a:gd name="T70" fmla="+- 0 1632 839"/>
                <a:gd name="T71" fmla="*/ 1632 h 795"/>
                <a:gd name="T72" fmla="+- 0 12416 10801"/>
                <a:gd name="T73" fmla="*/ T72 w 3005"/>
                <a:gd name="T74" fmla="+- 0 1632 839"/>
                <a:gd name="T75" fmla="*/ 1632 h 795"/>
                <a:gd name="T76" fmla="+- 0 12633 10801"/>
                <a:gd name="T77" fmla="*/ T76 w 3005"/>
                <a:gd name="T78" fmla="+- 0 1623 839"/>
                <a:gd name="T79" fmla="*/ 1623 h 795"/>
                <a:gd name="T80" fmla="+- 0 12839 10801"/>
                <a:gd name="T81" fmla="*/ T80 w 3005"/>
                <a:gd name="T82" fmla="+- 0 1607 839"/>
                <a:gd name="T83" fmla="*/ 1607 h 795"/>
                <a:gd name="T84" fmla="+- 0 13031 10801"/>
                <a:gd name="T85" fmla="*/ T84 w 3005"/>
                <a:gd name="T86" fmla="+- 0 1583 839"/>
                <a:gd name="T87" fmla="*/ 1583 h 795"/>
                <a:gd name="T88" fmla="+- 0 13208 10801"/>
                <a:gd name="T89" fmla="*/ T88 w 3005"/>
                <a:gd name="T90" fmla="+- 0 1553 839"/>
                <a:gd name="T91" fmla="*/ 1553 h 795"/>
                <a:gd name="T92" fmla="+- 0 13366 10801"/>
                <a:gd name="T93" fmla="*/ T92 w 3005"/>
                <a:gd name="T94" fmla="+- 0 1517 839"/>
                <a:gd name="T95" fmla="*/ 1517 h 795"/>
                <a:gd name="T96" fmla="+- 0 13504 10801"/>
                <a:gd name="T97" fmla="*/ T96 w 3005"/>
                <a:gd name="T98" fmla="+- 0 1475 839"/>
                <a:gd name="T99" fmla="*/ 1475 h 795"/>
                <a:gd name="T100" fmla="+- 0 13666 10801"/>
                <a:gd name="T101" fmla="*/ T100 w 3005"/>
                <a:gd name="T102" fmla="+- 0 1403 839"/>
                <a:gd name="T103" fmla="*/ 1403 h 795"/>
                <a:gd name="T104" fmla="+- 0 13790 10801"/>
                <a:gd name="T105" fmla="*/ T104 w 3005"/>
                <a:gd name="T106" fmla="+- 0 1295 839"/>
                <a:gd name="T107" fmla="*/ 1295 h 795"/>
                <a:gd name="T108" fmla="+- 0 13802 10801"/>
                <a:gd name="T109" fmla="*/ T108 w 3005"/>
                <a:gd name="T110" fmla="+- 0 1206 839"/>
                <a:gd name="T111" fmla="*/ 1206 h 795"/>
                <a:gd name="T112" fmla="+- 0 13708 10801"/>
                <a:gd name="T113" fmla="*/ T112 w 3005"/>
                <a:gd name="T114" fmla="+- 0 1094 839"/>
                <a:gd name="T115" fmla="*/ 1094 h 795"/>
                <a:gd name="T116" fmla="+- 0 13504 10801"/>
                <a:gd name="T117" fmla="*/ T116 w 3005"/>
                <a:gd name="T118" fmla="+- 0 997 839"/>
                <a:gd name="T119" fmla="*/ 997 h 795"/>
                <a:gd name="T120" fmla="+- 0 13366 10801"/>
                <a:gd name="T121" fmla="*/ T120 w 3005"/>
                <a:gd name="T122" fmla="+- 0 955 839"/>
                <a:gd name="T123" fmla="*/ 955 h 795"/>
                <a:gd name="T124" fmla="+- 0 13208 10801"/>
                <a:gd name="T125" fmla="*/ T124 w 3005"/>
                <a:gd name="T126" fmla="+- 0 919 839"/>
                <a:gd name="T127" fmla="*/ 919 h 795"/>
                <a:gd name="T128" fmla="+- 0 13031 10801"/>
                <a:gd name="T129" fmla="*/ T128 w 3005"/>
                <a:gd name="T130" fmla="+- 0 888 839"/>
                <a:gd name="T131" fmla="*/ 888 h 795"/>
                <a:gd name="T132" fmla="+- 0 12839 10801"/>
                <a:gd name="T133" fmla="*/ T132 w 3005"/>
                <a:gd name="T134" fmla="+- 0 865 839"/>
                <a:gd name="T135" fmla="*/ 865 h 795"/>
                <a:gd name="T136" fmla="+- 0 12633 10801"/>
                <a:gd name="T137" fmla="*/ T136 w 3005"/>
                <a:gd name="T138" fmla="+- 0 848 839"/>
                <a:gd name="T139" fmla="*/ 848 h 795"/>
                <a:gd name="T140" fmla="+- 0 12416 10801"/>
                <a:gd name="T141" fmla="*/ T140 w 3005"/>
                <a:gd name="T142" fmla="+- 0 840 839"/>
                <a:gd name="T143" fmla="*/ 840 h 79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</a:cxnLst>
              <a:rect l="0" t="0" r="r" b="b"/>
              <a:pathLst>
                <a:path w="3005" h="795">
                  <a:moveTo>
                    <a:pt x="1503" y="0"/>
                  </a:moveTo>
                  <a:lnTo>
                    <a:pt x="1390" y="1"/>
                  </a:lnTo>
                  <a:lnTo>
                    <a:pt x="1281" y="4"/>
                  </a:lnTo>
                  <a:lnTo>
                    <a:pt x="1173" y="9"/>
                  </a:lnTo>
                  <a:lnTo>
                    <a:pt x="1069" y="16"/>
                  </a:lnTo>
                  <a:lnTo>
                    <a:pt x="967" y="26"/>
                  </a:lnTo>
                  <a:lnTo>
                    <a:pt x="869" y="37"/>
                  </a:lnTo>
                  <a:lnTo>
                    <a:pt x="775" y="49"/>
                  </a:lnTo>
                  <a:lnTo>
                    <a:pt x="685" y="64"/>
                  </a:lnTo>
                  <a:lnTo>
                    <a:pt x="598" y="80"/>
                  </a:lnTo>
                  <a:lnTo>
                    <a:pt x="517" y="97"/>
                  </a:lnTo>
                  <a:lnTo>
                    <a:pt x="440" y="116"/>
                  </a:lnTo>
                  <a:lnTo>
                    <a:pt x="369" y="136"/>
                  </a:lnTo>
                  <a:lnTo>
                    <a:pt x="303" y="158"/>
                  </a:lnTo>
                  <a:lnTo>
                    <a:pt x="242" y="181"/>
                  </a:lnTo>
                  <a:lnTo>
                    <a:pt x="140" y="229"/>
                  </a:lnTo>
                  <a:lnTo>
                    <a:pt x="64" y="282"/>
                  </a:lnTo>
                  <a:lnTo>
                    <a:pt x="16" y="338"/>
                  </a:lnTo>
                  <a:lnTo>
                    <a:pt x="0" y="397"/>
                  </a:lnTo>
                  <a:lnTo>
                    <a:pt x="4" y="427"/>
                  </a:lnTo>
                  <a:lnTo>
                    <a:pt x="36" y="484"/>
                  </a:lnTo>
                  <a:lnTo>
                    <a:pt x="98" y="538"/>
                  </a:lnTo>
                  <a:lnTo>
                    <a:pt x="188" y="589"/>
                  </a:lnTo>
                  <a:lnTo>
                    <a:pt x="303" y="636"/>
                  </a:lnTo>
                  <a:lnTo>
                    <a:pt x="369" y="657"/>
                  </a:lnTo>
                  <a:lnTo>
                    <a:pt x="440" y="678"/>
                  </a:lnTo>
                  <a:lnTo>
                    <a:pt x="517" y="697"/>
                  </a:lnTo>
                  <a:lnTo>
                    <a:pt x="598" y="714"/>
                  </a:lnTo>
                  <a:lnTo>
                    <a:pt x="685" y="730"/>
                  </a:lnTo>
                  <a:lnTo>
                    <a:pt x="775" y="744"/>
                  </a:lnTo>
                  <a:lnTo>
                    <a:pt x="869" y="757"/>
                  </a:lnTo>
                  <a:lnTo>
                    <a:pt x="967" y="768"/>
                  </a:lnTo>
                  <a:lnTo>
                    <a:pt x="1069" y="777"/>
                  </a:lnTo>
                  <a:lnTo>
                    <a:pt x="1173" y="784"/>
                  </a:lnTo>
                  <a:lnTo>
                    <a:pt x="1281" y="790"/>
                  </a:lnTo>
                  <a:lnTo>
                    <a:pt x="1390" y="793"/>
                  </a:lnTo>
                  <a:lnTo>
                    <a:pt x="1503" y="794"/>
                  </a:lnTo>
                  <a:lnTo>
                    <a:pt x="1615" y="793"/>
                  </a:lnTo>
                  <a:lnTo>
                    <a:pt x="1725" y="790"/>
                  </a:lnTo>
                  <a:lnTo>
                    <a:pt x="1832" y="784"/>
                  </a:lnTo>
                  <a:lnTo>
                    <a:pt x="1937" y="777"/>
                  </a:lnTo>
                  <a:lnTo>
                    <a:pt x="2038" y="768"/>
                  </a:lnTo>
                  <a:lnTo>
                    <a:pt x="2136" y="757"/>
                  </a:lnTo>
                  <a:lnTo>
                    <a:pt x="2230" y="744"/>
                  </a:lnTo>
                  <a:lnTo>
                    <a:pt x="2321" y="730"/>
                  </a:lnTo>
                  <a:lnTo>
                    <a:pt x="2407" y="714"/>
                  </a:lnTo>
                  <a:lnTo>
                    <a:pt x="2488" y="697"/>
                  </a:lnTo>
                  <a:lnTo>
                    <a:pt x="2565" y="678"/>
                  </a:lnTo>
                  <a:lnTo>
                    <a:pt x="2637" y="657"/>
                  </a:lnTo>
                  <a:lnTo>
                    <a:pt x="2703" y="636"/>
                  </a:lnTo>
                  <a:lnTo>
                    <a:pt x="2763" y="613"/>
                  </a:lnTo>
                  <a:lnTo>
                    <a:pt x="2865" y="564"/>
                  </a:lnTo>
                  <a:lnTo>
                    <a:pt x="2941" y="512"/>
                  </a:lnTo>
                  <a:lnTo>
                    <a:pt x="2989" y="456"/>
                  </a:lnTo>
                  <a:lnTo>
                    <a:pt x="3005" y="397"/>
                  </a:lnTo>
                  <a:lnTo>
                    <a:pt x="3001" y="367"/>
                  </a:lnTo>
                  <a:lnTo>
                    <a:pt x="2969" y="310"/>
                  </a:lnTo>
                  <a:lnTo>
                    <a:pt x="2907" y="255"/>
                  </a:lnTo>
                  <a:lnTo>
                    <a:pt x="2817" y="204"/>
                  </a:lnTo>
                  <a:lnTo>
                    <a:pt x="2703" y="158"/>
                  </a:lnTo>
                  <a:lnTo>
                    <a:pt x="2637" y="136"/>
                  </a:lnTo>
                  <a:lnTo>
                    <a:pt x="2565" y="116"/>
                  </a:lnTo>
                  <a:lnTo>
                    <a:pt x="2488" y="97"/>
                  </a:lnTo>
                  <a:lnTo>
                    <a:pt x="2407" y="80"/>
                  </a:lnTo>
                  <a:lnTo>
                    <a:pt x="2321" y="64"/>
                  </a:lnTo>
                  <a:lnTo>
                    <a:pt x="2230" y="49"/>
                  </a:lnTo>
                  <a:lnTo>
                    <a:pt x="2136" y="37"/>
                  </a:lnTo>
                  <a:lnTo>
                    <a:pt x="2038" y="26"/>
                  </a:lnTo>
                  <a:lnTo>
                    <a:pt x="1937" y="16"/>
                  </a:lnTo>
                  <a:lnTo>
                    <a:pt x="1832" y="9"/>
                  </a:lnTo>
                  <a:lnTo>
                    <a:pt x="1725" y="4"/>
                  </a:lnTo>
                  <a:lnTo>
                    <a:pt x="1615" y="1"/>
                  </a:lnTo>
                  <a:lnTo>
                    <a:pt x="1503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44" name="Freeform 13">
              <a:extLst>
                <a:ext uri="{FF2B5EF4-FFF2-40B4-BE49-F238E27FC236}">
                  <a16:creationId xmlns="" xmlns:a16="http://schemas.microsoft.com/office/drawing/2014/main" id="{CC8FFB1A-FB13-E49E-EFD7-B84A616B15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1" y="838"/>
              <a:ext cx="3005" cy="795"/>
            </a:xfrm>
            <a:custGeom>
              <a:avLst/>
              <a:gdLst>
                <a:gd name="T0" fmla="+- 0 10817 10801"/>
                <a:gd name="T1" fmla="*/ T0 w 3005"/>
                <a:gd name="T2" fmla="+- 0 1177 839"/>
                <a:gd name="T3" fmla="*/ 1177 h 795"/>
                <a:gd name="T4" fmla="+- 0 10941 10801"/>
                <a:gd name="T5" fmla="*/ T4 w 3005"/>
                <a:gd name="T6" fmla="+- 0 1068 839"/>
                <a:gd name="T7" fmla="*/ 1068 h 795"/>
                <a:gd name="T8" fmla="+- 0 11104 10801"/>
                <a:gd name="T9" fmla="*/ T8 w 3005"/>
                <a:gd name="T10" fmla="+- 0 997 839"/>
                <a:gd name="T11" fmla="*/ 997 h 795"/>
                <a:gd name="T12" fmla="+- 0 11241 10801"/>
                <a:gd name="T13" fmla="*/ T12 w 3005"/>
                <a:gd name="T14" fmla="+- 0 955 839"/>
                <a:gd name="T15" fmla="*/ 955 h 795"/>
                <a:gd name="T16" fmla="+- 0 11399 10801"/>
                <a:gd name="T17" fmla="*/ T16 w 3005"/>
                <a:gd name="T18" fmla="+- 0 919 839"/>
                <a:gd name="T19" fmla="*/ 919 h 795"/>
                <a:gd name="T20" fmla="+- 0 11576 10801"/>
                <a:gd name="T21" fmla="*/ T20 w 3005"/>
                <a:gd name="T22" fmla="+- 0 888 839"/>
                <a:gd name="T23" fmla="*/ 888 h 795"/>
                <a:gd name="T24" fmla="+- 0 11768 10801"/>
                <a:gd name="T25" fmla="*/ T24 w 3005"/>
                <a:gd name="T26" fmla="+- 0 865 839"/>
                <a:gd name="T27" fmla="*/ 865 h 795"/>
                <a:gd name="T28" fmla="+- 0 11974 10801"/>
                <a:gd name="T29" fmla="*/ T28 w 3005"/>
                <a:gd name="T30" fmla="+- 0 848 839"/>
                <a:gd name="T31" fmla="*/ 848 h 795"/>
                <a:gd name="T32" fmla="+- 0 12191 10801"/>
                <a:gd name="T33" fmla="*/ T32 w 3005"/>
                <a:gd name="T34" fmla="+- 0 840 839"/>
                <a:gd name="T35" fmla="*/ 840 h 795"/>
                <a:gd name="T36" fmla="+- 0 12416 10801"/>
                <a:gd name="T37" fmla="*/ T36 w 3005"/>
                <a:gd name="T38" fmla="+- 0 840 839"/>
                <a:gd name="T39" fmla="*/ 840 h 795"/>
                <a:gd name="T40" fmla="+- 0 12633 10801"/>
                <a:gd name="T41" fmla="*/ T40 w 3005"/>
                <a:gd name="T42" fmla="+- 0 848 839"/>
                <a:gd name="T43" fmla="*/ 848 h 795"/>
                <a:gd name="T44" fmla="+- 0 12839 10801"/>
                <a:gd name="T45" fmla="*/ T44 w 3005"/>
                <a:gd name="T46" fmla="+- 0 865 839"/>
                <a:gd name="T47" fmla="*/ 865 h 795"/>
                <a:gd name="T48" fmla="+- 0 13031 10801"/>
                <a:gd name="T49" fmla="*/ T48 w 3005"/>
                <a:gd name="T50" fmla="+- 0 888 839"/>
                <a:gd name="T51" fmla="*/ 888 h 795"/>
                <a:gd name="T52" fmla="+- 0 13208 10801"/>
                <a:gd name="T53" fmla="*/ T52 w 3005"/>
                <a:gd name="T54" fmla="+- 0 919 839"/>
                <a:gd name="T55" fmla="*/ 919 h 795"/>
                <a:gd name="T56" fmla="+- 0 13366 10801"/>
                <a:gd name="T57" fmla="*/ T56 w 3005"/>
                <a:gd name="T58" fmla="+- 0 955 839"/>
                <a:gd name="T59" fmla="*/ 955 h 795"/>
                <a:gd name="T60" fmla="+- 0 13504 10801"/>
                <a:gd name="T61" fmla="*/ T60 w 3005"/>
                <a:gd name="T62" fmla="+- 0 997 839"/>
                <a:gd name="T63" fmla="*/ 997 h 795"/>
                <a:gd name="T64" fmla="+- 0 13666 10801"/>
                <a:gd name="T65" fmla="*/ T64 w 3005"/>
                <a:gd name="T66" fmla="+- 0 1068 839"/>
                <a:gd name="T67" fmla="*/ 1068 h 795"/>
                <a:gd name="T68" fmla="+- 0 13790 10801"/>
                <a:gd name="T69" fmla="*/ T68 w 3005"/>
                <a:gd name="T70" fmla="+- 0 1177 839"/>
                <a:gd name="T71" fmla="*/ 1177 h 795"/>
                <a:gd name="T72" fmla="+- 0 13802 10801"/>
                <a:gd name="T73" fmla="*/ T72 w 3005"/>
                <a:gd name="T74" fmla="+- 0 1266 839"/>
                <a:gd name="T75" fmla="*/ 1266 h 795"/>
                <a:gd name="T76" fmla="+- 0 13708 10801"/>
                <a:gd name="T77" fmla="*/ T76 w 3005"/>
                <a:gd name="T78" fmla="+- 0 1377 839"/>
                <a:gd name="T79" fmla="*/ 1377 h 795"/>
                <a:gd name="T80" fmla="+- 0 13504 10801"/>
                <a:gd name="T81" fmla="*/ T80 w 3005"/>
                <a:gd name="T82" fmla="+- 0 1475 839"/>
                <a:gd name="T83" fmla="*/ 1475 h 795"/>
                <a:gd name="T84" fmla="+- 0 13366 10801"/>
                <a:gd name="T85" fmla="*/ T84 w 3005"/>
                <a:gd name="T86" fmla="+- 0 1517 839"/>
                <a:gd name="T87" fmla="*/ 1517 h 795"/>
                <a:gd name="T88" fmla="+- 0 13208 10801"/>
                <a:gd name="T89" fmla="*/ T88 w 3005"/>
                <a:gd name="T90" fmla="+- 0 1553 839"/>
                <a:gd name="T91" fmla="*/ 1553 h 795"/>
                <a:gd name="T92" fmla="+- 0 13031 10801"/>
                <a:gd name="T93" fmla="*/ T92 w 3005"/>
                <a:gd name="T94" fmla="+- 0 1583 839"/>
                <a:gd name="T95" fmla="*/ 1583 h 795"/>
                <a:gd name="T96" fmla="+- 0 12839 10801"/>
                <a:gd name="T97" fmla="*/ T96 w 3005"/>
                <a:gd name="T98" fmla="+- 0 1607 839"/>
                <a:gd name="T99" fmla="*/ 1607 h 795"/>
                <a:gd name="T100" fmla="+- 0 12633 10801"/>
                <a:gd name="T101" fmla="*/ T100 w 3005"/>
                <a:gd name="T102" fmla="+- 0 1623 839"/>
                <a:gd name="T103" fmla="*/ 1623 h 795"/>
                <a:gd name="T104" fmla="+- 0 12416 10801"/>
                <a:gd name="T105" fmla="*/ T104 w 3005"/>
                <a:gd name="T106" fmla="+- 0 1632 839"/>
                <a:gd name="T107" fmla="*/ 1632 h 795"/>
                <a:gd name="T108" fmla="+- 0 12191 10801"/>
                <a:gd name="T109" fmla="*/ T108 w 3005"/>
                <a:gd name="T110" fmla="+- 0 1632 839"/>
                <a:gd name="T111" fmla="*/ 1632 h 795"/>
                <a:gd name="T112" fmla="+- 0 11974 10801"/>
                <a:gd name="T113" fmla="*/ T112 w 3005"/>
                <a:gd name="T114" fmla="+- 0 1623 839"/>
                <a:gd name="T115" fmla="*/ 1623 h 795"/>
                <a:gd name="T116" fmla="+- 0 11768 10801"/>
                <a:gd name="T117" fmla="*/ T116 w 3005"/>
                <a:gd name="T118" fmla="+- 0 1607 839"/>
                <a:gd name="T119" fmla="*/ 1607 h 795"/>
                <a:gd name="T120" fmla="+- 0 11576 10801"/>
                <a:gd name="T121" fmla="*/ T120 w 3005"/>
                <a:gd name="T122" fmla="+- 0 1583 839"/>
                <a:gd name="T123" fmla="*/ 1583 h 795"/>
                <a:gd name="T124" fmla="+- 0 11399 10801"/>
                <a:gd name="T125" fmla="*/ T124 w 3005"/>
                <a:gd name="T126" fmla="+- 0 1553 839"/>
                <a:gd name="T127" fmla="*/ 1553 h 795"/>
                <a:gd name="T128" fmla="+- 0 11241 10801"/>
                <a:gd name="T129" fmla="*/ T128 w 3005"/>
                <a:gd name="T130" fmla="+- 0 1517 839"/>
                <a:gd name="T131" fmla="*/ 1517 h 795"/>
                <a:gd name="T132" fmla="+- 0 11104 10801"/>
                <a:gd name="T133" fmla="*/ T132 w 3005"/>
                <a:gd name="T134" fmla="+- 0 1475 839"/>
                <a:gd name="T135" fmla="*/ 1475 h 795"/>
                <a:gd name="T136" fmla="+- 0 10941 10801"/>
                <a:gd name="T137" fmla="*/ T136 w 3005"/>
                <a:gd name="T138" fmla="+- 0 1403 839"/>
                <a:gd name="T139" fmla="*/ 1403 h 795"/>
                <a:gd name="T140" fmla="+- 0 10817 10801"/>
                <a:gd name="T141" fmla="*/ T140 w 3005"/>
                <a:gd name="T142" fmla="+- 0 1295 839"/>
                <a:gd name="T143" fmla="*/ 1295 h 79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</a:cxnLst>
              <a:rect l="0" t="0" r="r" b="b"/>
              <a:pathLst>
                <a:path w="3005" h="795">
                  <a:moveTo>
                    <a:pt x="0" y="397"/>
                  </a:moveTo>
                  <a:lnTo>
                    <a:pt x="16" y="338"/>
                  </a:lnTo>
                  <a:lnTo>
                    <a:pt x="64" y="282"/>
                  </a:lnTo>
                  <a:lnTo>
                    <a:pt x="140" y="229"/>
                  </a:lnTo>
                  <a:lnTo>
                    <a:pt x="242" y="181"/>
                  </a:lnTo>
                  <a:lnTo>
                    <a:pt x="303" y="158"/>
                  </a:lnTo>
                  <a:lnTo>
                    <a:pt x="369" y="136"/>
                  </a:lnTo>
                  <a:lnTo>
                    <a:pt x="440" y="116"/>
                  </a:lnTo>
                  <a:lnTo>
                    <a:pt x="517" y="97"/>
                  </a:lnTo>
                  <a:lnTo>
                    <a:pt x="598" y="80"/>
                  </a:lnTo>
                  <a:lnTo>
                    <a:pt x="685" y="64"/>
                  </a:lnTo>
                  <a:lnTo>
                    <a:pt x="775" y="49"/>
                  </a:lnTo>
                  <a:lnTo>
                    <a:pt x="869" y="37"/>
                  </a:lnTo>
                  <a:lnTo>
                    <a:pt x="967" y="26"/>
                  </a:lnTo>
                  <a:lnTo>
                    <a:pt x="1069" y="16"/>
                  </a:lnTo>
                  <a:lnTo>
                    <a:pt x="1173" y="9"/>
                  </a:lnTo>
                  <a:lnTo>
                    <a:pt x="1281" y="4"/>
                  </a:lnTo>
                  <a:lnTo>
                    <a:pt x="1390" y="1"/>
                  </a:lnTo>
                  <a:lnTo>
                    <a:pt x="1503" y="0"/>
                  </a:lnTo>
                  <a:lnTo>
                    <a:pt x="1615" y="1"/>
                  </a:lnTo>
                  <a:lnTo>
                    <a:pt x="1725" y="4"/>
                  </a:lnTo>
                  <a:lnTo>
                    <a:pt x="1832" y="9"/>
                  </a:lnTo>
                  <a:lnTo>
                    <a:pt x="1937" y="16"/>
                  </a:lnTo>
                  <a:lnTo>
                    <a:pt x="2038" y="26"/>
                  </a:lnTo>
                  <a:lnTo>
                    <a:pt x="2136" y="37"/>
                  </a:lnTo>
                  <a:lnTo>
                    <a:pt x="2230" y="49"/>
                  </a:lnTo>
                  <a:lnTo>
                    <a:pt x="2321" y="64"/>
                  </a:lnTo>
                  <a:lnTo>
                    <a:pt x="2407" y="80"/>
                  </a:lnTo>
                  <a:lnTo>
                    <a:pt x="2488" y="97"/>
                  </a:lnTo>
                  <a:lnTo>
                    <a:pt x="2565" y="116"/>
                  </a:lnTo>
                  <a:lnTo>
                    <a:pt x="2637" y="136"/>
                  </a:lnTo>
                  <a:lnTo>
                    <a:pt x="2703" y="158"/>
                  </a:lnTo>
                  <a:lnTo>
                    <a:pt x="2763" y="181"/>
                  </a:lnTo>
                  <a:lnTo>
                    <a:pt x="2865" y="229"/>
                  </a:lnTo>
                  <a:lnTo>
                    <a:pt x="2941" y="282"/>
                  </a:lnTo>
                  <a:lnTo>
                    <a:pt x="2989" y="338"/>
                  </a:lnTo>
                  <a:lnTo>
                    <a:pt x="3005" y="397"/>
                  </a:lnTo>
                  <a:lnTo>
                    <a:pt x="3001" y="427"/>
                  </a:lnTo>
                  <a:lnTo>
                    <a:pt x="2969" y="484"/>
                  </a:lnTo>
                  <a:lnTo>
                    <a:pt x="2907" y="538"/>
                  </a:lnTo>
                  <a:lnTo>
                    <a:pt x="2817" y="589"/>
                  </a:lnTo>
                  <a:lnTo>
                    <a:pt x="2703" y="636"/>
                  </a:lnTo>
                  <a:lnTo>
                    <a:pt x="2637" y="657"/>
                  </a:lnTo>
                  <a:lnTo>
                    <a:pt x="2565" y="678"/>
                  </a:lnTo>
                  <a:lnTo>
                    <a:pt x="2488" y="697"/>
                  </a:lnTo>
                  <a:lnTo>
                    <a:pt x="2407" y="714"/>
                  </a:lnTo>
                  <a:lnTo>
                    <a:pt x="2321" y="730"/>
                  </a:lnTo>
                  <a:lnTo>
                    <a:pt x="2230" y="744"/>
                  </a:lnTo>
                  <a:lnTo>
                    <a:pt x="2136" y="757"/>
                  </a:lnTo>
                  <a:lnTo>
                    <a:pt x="2038" y="768"/>
                  </a:lnTo>
                  <a:lnTo>
                    <a:pt x="1937" y="777"/>
                  </a:lnTo>
                  <a:lnTo>
                    <a:pt x="1832" y="784"/>
                  </a:lnTo>
                  <a:lnTo>
                    <a:pt x="1725" y="790"/>
                  </a:lnTo>
                  <a:lnTo>
                    <a:pt x="1615" y="793"/>
                  </a:lnTo>
                  <a:lnTo>
                    <a:pt x="1503" y="794"/>
                  </a:lnTo>
                  <a:lnTo>
                    <a:pt x="1390" y="793"/>
                  </a:lnTo>
                  <a:lnTo>
                    <a:pt x="1281" y="790"/>
                  </a:lnTo>
                  <a:lnTo>
                    <a:pt x="1173" y="784"/>
                  </a:lnTo>
                  <a:lnTo>
                    <a:pt x="1069" y="777"/>
                  </a:lnTo>
                  <a:lnTo>
                    <a:pt x="967" y="768"/>
                  </a:lnTo>
                  <a:lnTo>
                    <a:pt x="869" y="757"/>
                  </a:lnTo>
                  <a:lnTo>
                    <a:pt x="775" y="744"/>
                  </a:lnTo>
                  <a:lnTo>
                    <a:pt x="685" y="730"/>
                  </a:lnTo>
                  <a:lnTo>
                    <a:pt x="598" y="714"/>
                  </a:lnTo>
                  <a:lnTo>
                    <a:pt x="517" y="697"/>
                  </a:lnTo>
                  <a:lnTo>
                    <a:pt x="440" y="678"/>
                  </a:lnTo>
                  <a:lnTo>
                    <a:pt x="369" y="657"/>
                  </a:lnTo>
                  <a:lnTo>
                    <a:pt x="303" y="636"/>
                  </a:lnTo>
                  <a:lnTo>
                    <a:pt x="242" y="613"/>
                  </a:lnTo>
                  <a:lnTo>
                    <a:pt x="140" y="564"/>
                  </a:lnTo>
                  <a:lnTo>
                    <a:pt x="64" y="512"/>
                  </a:lnTo>
                  <a:lnTo>
                    <a:pt x="16" y="456"/>
                  </a:lnTo>
                  <a:lnTo>
                    <a:pt x="0" y="397"/>
                  </a:lnTo>
                  <a:close/>
                </a:path>
              </a:pathLst>
            </a:custGeom>
            <a:noFill/>
            <a:ln w="25908">
              <a:solidFill>
                <a:srgbClr val="8EB4E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45" name="AutoShape 12">
              <a:extLst>
                <a:ext uri="{FF2B5EF4-FFF2-40B4-BE49-F238E27FC236}">
                  <a16:creationId xmlns="" xmlns:a16="http://schemas.microsoft.com/office/drawing/2014/main" id="{A5F60D41-2253-519E-64A2-4FDD22EC49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21" y="383"/>
              <a:ext cx="163" cy="454"/>
            </a:xfrm>
            <a:custGeom>
              <a:avLst/>
              <a:gdLst>
                <a:gd name="T0" fmla="+- 0 12232 12221"/>
                <a:gd name="T1" fmla="*/ T0 w 163"/>
                <a:gd name="T2" fmla="+- 0 686 384"/>
                <a:gd name="T3" fmla="*/ 686 h 454"/>
                <a:gd name="T4" fmla="+- 0 12223 12221"/>
                <a:gd name="T5" fmla="*/ T4 w 163"/>
                <a:gd name="T6" fmla="+- 0 692 384"/>
                <a:gd name="T7" fmla="*/ 692 h 454"/>
                <a:gd name="T8" fmla="+- 0 12221 12221"/>
                <a:gd name="T9" fmla="*/ T8 w 163"/>
                <a:gd name="T10" fmla="+- 0 698 384"/>
                <a:gd name="T11" fmla="*/ 698 h 454"/>
                <a:gd name="T12" fmla="+- 0 12302 12221"/>
                <a:gd name="T13" fmla="*/ T12 w 163"/>
                <a:gd name="T14" fmla="+- 0 837 384"/>
                <a:gd name="T15" fmla="*/ 837 h 454"/>
                <a:gd name="T16" fmla="+- 0 12314 12221"/>
                <a:gd name="T17" fmla="*/ T16 w 163"/>
                <a:gd name="T18" fmla="+- 0 818 384"/>
                <a:gd name="T19" fmla="*/ 818 h 454"/>
                <a:gd name="T20" fmla="+- 0 12292 12221"/>
                <a:gd name="T21" fmla="*/ T20 w 163"/>
                <a:gd name="T22" fmla="+- 0 818 384"/>
                <a:gd name="T23" fmla="*/ 818 h 454"/>
                <a:gd name="T24" fmla="+- 0 12292 12221"/>
                <a:gd name="T25" fmla="*/ T24 w 163"/>
                <a:gd name="T26" fmla="+- 0 781 384"/>
                <a:gd name="T27" fmla="*/ 781 h 454"/>
                <a:gd name="T28" fmla="+- 0 12238 12221"/>
                <a:gd name="T29" fmla="*/ T28 w 163"/>
                <a:gd name="T30" fmla="+- 0 688 384"/>
                <a:gd name="T31" fmla="*/ 688 h 454"/>
                <a:gd name="T32" fmla="+- 0 12232 12221"/>
                <a:gd name="T33" fmla="*/ T32 w 163"/>
                <a:gd name="T34" fmla="+- 0 686 384"/>
                <a:gd name="T35" fmla="*/ 686 h 454"/>
                <a:gd name="T36" fmla="+- 0 12292 12221"/>
                <a:gd name="T37" fmla="*/ T36 w 163"/>
                <a:gd name="T38" fmla="+- 0 781 384"/>
                <a:gd name="T39" fmla="*/ 781 h 454"/>
                <a:gd name="T40" fmla="+- 0 12292 12221"/>
                <a:gd name="T41" fmla="*/ T40 w 163"/>
                <a:gd name="T42" fmla="+- 0 818 384"/>
                <a:gd name="T43" fmla="*/ 818 h 454"/>
                <a:gd name="T44" fmla="+- 0 12312 12221"/>
                <a:gd name="T45" fmla="*/ T44 w 163"/>
                <a:gd name="T46" fmla="+- 0 818 384"/>
                <a:gd name="T47" fmla="*/ 818 h 454"/>
                <a:gd name="T48" fmla="+- 0 12312 12221"/>
                <a:gd name="T49" fmla="*/ T48 w 163"/>
                <a:gd name="T50" fmla="+- 0 813 384"/>
                <a:gd name="T51" fmla="*/ 813 h 454"/>
                <a:gd name="T52" fmla="+- 0 12294 12221"/>
                <a:gd name="T53" fmla="*/ T52 w 163"/>
                <a:gd name="T54" fmla="+- 0 813 384"/>
                <a:gd name="T55" fmla="*/ 813 h 454"/>
                <a:gd name="T56" fmla="+- 0 12302 12221"/>
                <a:gd name="T57" fmla="*/ T56 w 163"/>
                <a:gd name="T58" fmla="+- 0 798 384"/>
                <a:gd name="T59" fmla="*/ 798 h 454"/>
                <a:gd name="T60" fmla="+- 0 12292 12221"/>
                <a:gd name="T61" fmla="*/ T60 w 163"/>
                <a:gd name="T62" fmla="+- 0 781 384"/>
                <a:gd name="T63" fmla="*/ 781 h 454"/>
                <a:gd name="T64" fmla="+- 0 12373 12221"/>
                <a:gd name="T65" fmla="*/ T64 w 163"/>
                <a:gd name="T66" fmla="+- 0 686 384"/>
                <a:gd name="T67" fmla="*/ 686 h 454"/>
                <a:gd name="T68" fmla="+- 0 12367 12221"/>
                <a:gd name="T69" fmla="*/ T68 w 163"/>
                <a:gd name="T70" fmla="+- 0 688 384"/>
                <a:gd name="T71" fmla="*/ 688 h 454"/>
                <a:gd name="T72" fmla="+- 0 12312 12221"/>
                <a:gd name="T73" fmla="*/ T72 w 163"/>
                <a:gd name="T74" fmla="+- 0 781 384"/>
                <a:gd name="T75" fmla="*/ 781 h 454"/>
                <a:gd name="T76" fmla="+- 0 12312 12221"/>
                <a:gd name="T77" fmla="*/ T76 w 163"/>
                <a:gd name="T78" fmla="+- 0 818 384"/>
                <a:gd name="T79" fmla="*/ 818 h 454"/>
                <a:gd name="T80" fmla="+- 0 12314 12221"/>
                <a:gd name="T81" fmla="*/ T80 w 163"/>
                <a:gd name="T82" fmla="+- 0 818 384"/>
                <a:gd name="T83" fmla="*/ 818 h 454"/>
                <a:gd name="T84" fmla="+- 0 12384 12221"/>
                <a:gd name="T85" fmla="*/ T84 w 163"/>
                <a:gd name="T86" fmla="+- 0 698 384"/>
                <a:gd name="T87" fmla="*/ 698 h 454"/>
                <a:gd name="T88" fmla="+- 0 12382 12221"/>
                <a:gd name="T89" fmla="*/ T88 w 163"/>
                <a:gd name="T90" fmla="+- 0 692 384"/>
                <a:gd name="T91" fmla="*/ 692 h 454"/>
                <a:gd name="T92" fmla="+- 0 12373 12221"/>
                <a:gd name="T93" fmla="*/ T92 w 163"/>
                <a:gd name="T94" fmla="+- 0 686 384"/>
                <a:gd name="T95" fmla="*/ 686 h 454"/>
                <a:gd name="T96" fmla="+- 0 12302 12221"/>
                <a:gd name="T97" fmla="*/ T96 w 163"/>
                <a:gd name="T98" fmla="+- 0 798 384"/>
                <a:gd name="T99" fmla="*/ 798 h 454"/>
                <a:gd name="T100" fmla="+- 0 12294 12221"/>
                <a:gd name="T101" fmla="*/ T100 w 163"/>
                <a:gd name="T102" fmla="+- 0 813 384"/>
                <a:gd name="T103" fmla="*/ 813 h 454"/>
                <a:gd name="T104" fmla="+- 0 12311 12221"/>
                <a:gd name="T105" fmla="*/ T104 w 163"/>
                <a:gd name="T106" fmla="+- 0 813 384"/>
                <a:gd name="T107" fmla="*/ 813 h 454"/>
                <a:gd name="T108" fmla="+- 0 12302 12221"/>
                <a:gd name="T109" fmla="*/ T108 w 163"/>
                <a:gd name="T110" fmla="+- 0 798 384"/>
                <a:gd name="T111" fmla="*/ 798 h 454"/>
                <a:gd name="T112" fmla="+- 0 12312 12221"/>
                <a:gd name="T113" fmla="*/ T112 w 163"/>
                <a:gd name="T114" fmla="+- 0 781 384"/>
                <a:gd name="T115" fmla="*/ 781 h 454"/>
                <a:gd name="T116" fmla="+- 0 12302 12221"/>
                <a:gd name="T117" fmla="*/ T116 w 163"/>
                <a:gd name="T118" fmla="+- 0 798 384"/>
                <a:gd name="T119" fmla="*/ 798 h 454"/>
                <a:gd name="T120" fmla="+- 0 12311 12221"/>
                <a:gd name="T121" fmla="*/ T120 w 163"/>
                <a:gd name="T122" fmla="+- 0 813 384"/>
                <a:gd name="T123" fmla="*/ 813 h 454"/>
                <a:gd name="T124" fmla="+- 0 12312 12221"/>
                <a:gd name="T125" fmla="*/ T124 w 163"/>
                <a:gd name="T126" fmla="+- 0 813 384"/>
                <a:gd name="T127" fmla="*/ 813 h 454"/>
                <a:gd name="T128" fmla="+- 0 12312 12221"/>
                <a:gd name="T129" fmla="*/ T128 w 163"/>
                <a:gd name="T130" fmla="+- 0 781 384"/>
                <a:gd name="T131" fmla="*/ 781 h 454"/>
                <a:gd name="T132" fmla="+- 0 12312 12221"/>
                <a:gd name="T133" fmla="*/ T132 w 163"/>
                <a:gd name="T134" fmla="+- 0 384 384"/>
                <a:gd name="T135" fmla="*/ 384 h 454"/>
                <a:gd name="T136" fmla="+- 0 12292 12221"/>
                <a:gd name="T137" fmla="*/ T136 w 163"/>
                <a:gd name="T138" fmla="+- 0 384 384"/>
                <a:gd name="T139" fmla="*/ 384 h 454"/>
                <a:gd name="T140" fmla="+- 0 12292 12221"/>
                <a:gd name="T141" fmla="*/ T140 w 163"/>
                <a:gd name="T142" fmla="+- 0 781 384"/>
                <a:gd name="T143" fmla="*/ 781 h 454"/>
                <a:gd name="T144" fmla="+- 0 12302 12221"/>
                <a:gd name="T145" fmla="*/ T144 w 163"/>
                <a:gd name="T146" fmla="+- 0 798 384"/>
                <a:gd name="T147" fmla="*/ 798 h 454"/>
                <a:gd name="T148" fmla="+- 0 12312 12221"/>
                <a:gd name="T149" fmla="*/ T148 w 163"/>
                <a:gd name="T150" fmla="+- 0 781 384"/>
                <a:gd name="T151" fmla="*/ 781 h 454"/>
                <a:gd name="T152" fmla="+- 0 12312 12221"/>
                <a:gd name="T153" fmla="*/ T152 w 163"/>
                <a:gd name="T154" fmla="+- 0 384 384"/>
                <a:gd name="T155" fmla="*/ 384 h 45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</a:cxnLst>
              <a:rect l="0" t="0" r="r" b="b"/>
              <a:pathLst>
                <a:path w="163" h="454">
                  <a:moveTo>
                    <a:pt x="11" y="302"/>
                  </a:moveTo>
                  <a:lnTo>
                    <a:pt x="2" y="308"/>
                  </a:lnTo>
                  <a:lnTo>
                    <a:pt x="0" y="314"/>
                  </a:lnTo>
                  <a:lnTo>
                    <a:pt x="81" y="453"/>
                  </a:lnTo>
                  <a:lnTo>
                    <a:pt x="93" y="434"/>
                  </a:lnTo>
                  <a:lnTo>
                    <a:pt x="71" y="434"/>
                  </a:lnTo>
                  <a:lnTo>
                    <a:pt x="71" y="397"/>
                  </a:lnTo>
                  <a:lnTo>
                    <a:pt x="17" y="304"/>
                  </a:lnTo>
                  <a:lnTo>
                    <a:pt x="11" y="302"/>
                  </a:lnTo>
                  <a:close/>
                  <a:moveTo>
                    <a:pt x="71" y="397"/>
                  </a:moveTo>
                  <a:lnTo>
                    <a:pt x="71" y="434"/>
                  </a:lnTo>
                  <a:lnTo>
                    <a:pt x="91" y="434"/>
                  </a:lnTo>
                  <a:lnTo>
                    <a:pt x="91" y="429"/>
                  </a:lnTo>
                  <a:lnTo>
                    <a:pt x="73" y="429"/>
                  </a:lnTo>
                  <a:lnTo>
                    <a:pt x="81" y="414"/>
                  </a:lnTo>
                  <a:lnTo>
                    <a:pt x="71" y="397"/>
                  </a:lnTo>
                  <a:close/>
                  <a:moveTo>
                    <a:pt x="152" y="302"/>
                  </a:moveTo>
                  <a:lnTo>
                    <a:pt x="146" y="304"/>
                  </a:lnTo>
                  <a:lnTo>
                    <a:pt x="91" y="397"/>
                  </a:lnTo>
                  <a:lnTo>
                    <a:pt x="91" y="434"/>
                  </a:lnTo>
                  <a:lnTo>
                    <a:pt x="93" y="434"/>
                  </a:lnTo>
                  <a:lnTo>
                    <a:pt x="163" y="314"/>
                  </a:lnTo>
                  <a:lnTo>
                    <a:pt x="161" y="308"/>
                  </a:lnTo>
                  <a:lnTo>
                    <a:pt x="152" y="302"/>
                  </a:lnTo>
                  <a:close/>
                  <a:moveTo>
                    <a:pt x="81" y="414"/>
                  </a:moveTo>
                  <a:lnTo>
                    <a:pt x="73" y="429"/>
                  </a:lnTo>
                  <a:lnTo>
                    <a:pt x="90" y="429"/>
                  </a:lnTo>
                  <a:lnTo>
                    <a:pt x="81" y="414"/>
                  </a:lnTo>
                  <a:close/>
                  <a:moveTo>
                    <a:pt x="91" y="397"/>
                  </a:moveTo>
                  <a:lnTo>
                    <a:pt x="81" y="414"/>
                  </a:lnTo>
                  <a:lnTo>
                    <a:pt x="90" y="429"/>
                  </a:lnTo>
                  <a:lnTo>
                    <a:pt x="91" y="429"/>
                  </a:lnTo>
                  <a:lnTo>
                    <a:pt x="91" y="397"/>
                  </a:lnTo>
                  <a:close/>
                  <a:moveTo>
                    <a:pt x="91" y="0"/>
                  </a:moveTo>
                  <a:lnTo>
                    <a:pt x="71" y="0"/>
                  </a:lnTo>
                  <a:lnTo>
                    <a:pt x="71" y="397"/>
                  </a:lnTo>
                  <a:lnTo>
                    <a:pt x="81" y="414"/>
                  </a:lnTo>
                  <a:lnTo>
                    <a:pt x="91" y="397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497D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46" name="Text Box 11">
              <a:extLst>
                <a:ext uri="{FF2B5EF4-FFF2-40B4-BE49-F238E27FC236}">
                  <a16:creationId xmlns="" xmlns:a16="http://schemas.microsoft.com/office/drawing/2014/main" id="{8C34C999-909A-8543-DF30-E4DE836308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0" y="1032"/>
              <a:ext cx="1930" cy="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lnSpc>
                  <a:spcPts val="1005"/>
                </a:lnSpc>
              </a:pPr>
              <a:r>
                <a:rPr lang="ru-RU" sz="1300" b="1" dirty="0">
                  <a:solidFill>
                    <a:srgbClr val="0F243E"/>
                  </a:solidFill>
                  <a:latin typeface="Calibri Light" panose="020F0302020204030204" pitchFamily="34" charset="0"/>
                </a:rPr>
                <a:t>ОПЛАЧИВАЕМАЯ</a:t>
              </a:r>
            </a:p>
            <a:p>
              <a:pPr marL="36195">
                <a:lnSpc>
                  <a:spcPts val="1190"/>
                </a:lnSpc>
              </a:pPr>
              <a:r>
                <a:rPr lang="ru-RU" sz="1300" b="1" dirty="0">
                  <a:solidFill>
                    <a:srgbClr val="0F243E"/>
                  </a:solidFill>
                  <a:latin typeface="Calibri Light" panose="020F0302020204030204" pitchFamily="34" charset="0"/>
                </a:rPr>
                <a:t>ДЕЯТЕЛЬНОСТЬ</a:t>
              </a:r>
            </a:p>
          </p:txBody>
        </p:sp>
        <p:sp>
          <p:nvSpPr>
            <p:cNvPr id="47" name="Text Box 10">
              <a:extLst>
                <a:ext uri="{FF2B5EF4-FFF2-40B4-BE49-F238E27FC236}">
                  <a16:creationId xmlns="" xmlns:a16="http://schemas.microsoft.com/office/drawing/2014/main" id="{C1E265DF-97FE-89A8-FF6C-A23BA7A536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91" y="1032"/>
              <a:ext cx="1943" cy="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algn="ctr">
                <a:lnSpc>
                  <a:spcPts val="1005"/>
                </a:lnSpc>
              </a:pPr>
              <a:r>
                <a:rPr lang="ru-RU" sz="1300" b="1" dirty="0">
                  <a:solidFill>
                    <a:srgbClr val="0F243E"/>
                  </a:solidFill>
                  <a:latin typeface="Calibri Light" panose="020F0302020204030204" pitchFamily="34" charset="0"/>
                </a:rPr>
                <a:t>ПОЛИТИЧЕСКАЯ</a:t>
              </a:r>
            </a:p>
            <a:p>
              <a:pPr marL="16510" algn="ctr">
                <a:lnSpc>
                  <a:spcPts val="1190"/>
                </a:lnSpc>
              </a:pPr>
              <a:r>
                <a:rPr lang="ru-RU" sz="1300" b="1" dirty="0">
                  <a:solidFill>
                    <a:srgbClr val="0F243E"/>
                  </a:solidFill>
                  <a:latin typeface="Calibri Light" panose="020F0302020204030204" pitchFamily="34" charset="0"/>
                </a:rPr>
                <a:t>ДЕЯТЕЛЬНОСТЬ</a:t>
              </a:r>
            </a:p>
          </p:txBody>
        </p:sp>
        <p:sp>
          <p:nvSpPr>
            <p:cNvPr id="48" name="Text Box 9">
              <a:extLst>
                <a:ext uri="{FF2B5EF4-FFF2-40B4-BE49-F238E27FC236}">
                  <a16:creationId xmlns="" xmlns:a16="http://schemas.microsoft.com/office/drawing/2014/main" id="{650D73B8-BBC2-4BE8-FEDC-5DC35B6605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17" y="977"/>
              <a:ext cx="2317" cy="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2540" marR="11430" algn="ctr">
                <a:lnSpc>
                  <a:spcPts val="875"/>
                </a:lnSpc>
                <a:spcAft>
                  <a:spcPts val="0"/>
                </a:spcAft>
              </a:pPr>
              <a:r>
                <a:rPr lang="ru-RU" sz="1300" b="1" dirty="0">
                  <a:solidFill>
                    <a:srgbClr val="0F243E"/>
                  </a:solidFill>
                  <a:latin typeface="Calibri Light" panose="020F0302020204030204" pitchFamily="34" charset="0"/>
                </a:rPr>
                <a:t>ЗЛОУПОТРЕБЛЕНИЕ</a:t>
              </a:r>
            </a:p>
            <a:p>
              <a:pPr marR="11430" algn="ctr">
                <a:lnSpc>
                  <a:spcPts val="1025"/>
                </a:lnSpc>
                <a:spcBef>
                  <a:spcPts val="5"/>
                </a:spcBef>
                <a:spcAft>
                  <a:spcPts val="0"/>
                </a:spcAft>
              </a:pPr>
              <a:r>
                <a:rPr lang="ru-RU" sz="1300" b="1" dirty="0">
                  <a:solidFill>
                    <a:srgbClr val="0F243E"/>
                  </a:solidFill>
                  <a:latin typeface="Calibri Light" panose="020F0302020204030204" pitchFamily="34" charset="0"/>
                </a:rPr>
                <a:t>СЛУЖЕБНЫМ ПОВЕДЕНИЕМ</a:t>
              </a:r>
            </a:p>
          </p:txBody>
        </p:sp>
        <p:sp>
          <p:nvSpPr>
            <p:cNvPr id="49" name="Text Box 8">
              <a:extLst>
                <a:ext uri="{FF2B5EF4-FFF2-40B4-BE49-F238E27FC236}">
                  <a16:creationId xmlns="" xmlns:a16="http://schemas.microsoft.com/office/drawing/2014/main" id="{FF9E37BA-97CC-29EF-D129-B9F427FC99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92" y="977"/>
              <a:ext cx="2704" cy="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R="11430" algn="ctr">
                <a:spcAft>
                  <a:spcPts val="0"/>
                </a:spcAft>
              </a:pPr>
              <a:r>
                <a:rPr lang="ru-RU" sz="1200" b="1" spc="-60" dirty="0">
                  <a:solidFill>
                    <a:srgbClr val="0F243E"/>
                  </a:solidFill>
                  <a:latin typeface="Calibri Light" panose="020F0302020204030204" pitchFamily="34" charset="0"/>
                </a:rPr>
                <a:t>НАРУШЕНИЕ ТРЕБОВАНИЙ</a:t>
              </a:r>
            </a:p>
            <a:p>
              <a:pPr marL="1270" marR="11430" algn="ctr">
                <a:spcAft>
                  <a:spcPts val="0"/>
                </a:spcAft>
              </a:pPr>
              <a:r>
                <a:rPr lang="ru-RU" sz="1200" b="1" spc="-60" dirty="0">
                  <a:solidFill>
                    <a:srgbClr val="0F243E"/>
                  </a:solidFill>
                  <a:latin typeface="Calibri Light" panose="020F0302020204030204" pitchFamily="34" charset="0"/>
                </a:rPr>
                <a:t>И НОРМ ПОВЕДЕНИ</a:t>
              </a:r>
              <a:r>
                <a:rPr lang="ru-RU" sz="1300" b="1" dirty="0">
                  <a:solidFill>
                    <a:srgbClr val="0F243E"/>
                  </a:solidFill>
                  <a:latin typeface="Calibri Light" panose="020F0302020204030204" pitchFamily="34" charset="0"/>
                </a:rPr>
                <a:t>Я</a:t>
              </a:r>
            </a:p>
          </p:txBody>
        </p:sp>
      </p:grpSp>
      <p:sp>
        <p:nvSpPr>
          <p:cNvPr id="50" name="Text Box 24">
            <a:extLst>
              <a:ext uri="{FF2B5EF4-FFF2-40B4-BE49-F238E27FC236}">
                <a16:creationId xmlns="" xmlns:a16="http://schemas.microsoft.com/office/drawing/2014/main" id="{9A9461A5-E20A-EEE0-90D9-1F9DBE54FD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91" y="1263367"/>
            <a:ext cx="2366516" cy="657563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299720" marR="300990" algn="ctr">
              <a:lnSpc>
                <a:spcPct val="97000"/>
              </a:lnSpc>
              <a:spcAft>
                <a:spcPts val="0"/>
              </a:spcAft>
            </a:pPr>
            <a:r>
              <a:rPr lang="ru-RU" sz="1100" b="1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Заниматься предпринимательской деятельностью лично или через доверенных лиц</a:t>
            </a:r>
          </a:p>
        </p:txBody>
      </p:sp>
      <p:sp>
        <p:nvSpPr>
          <p:cNvPr id="51" name="Text Box 28">
            <a:extLst>
              <a:ext uri="{FF2B5EF4-FFF2-40B4-BE49-F238E27FC236}">
                <a16:creationId xmlns="" xmlns:a16="http://schemas.microsoft.com/office/drawing/2014/main" id="{974B7DE2-A8B2-ADE1-6652-4E8ABF54CE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33" y="1988840"/>
            <a:ext cx="2366515" cy="944294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273685" marR="137795" indent="-129540" algn="ctr">
              <a:lnSpc>
                <a:spcPct val="97000"/>
              </a:lnSpc>
              <a:spcAft>
                <a:spcPts val="0"/>
              </a:spcAft>
            </a:pPr>
            <a:r>
              <a:rPr lang="ru-RU" sz="1100" b="1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Участвовать в управлении коммерческой или некоммерческой организацией</a:t>
            </a:r>
          </a:p>
          <a:p>
            <a:pPr marL="158115" algn="ctr">
              <a:lnSpc>
                <a:spcPts val="1050"/>
              </a:lnSpc>
            </a:pPr>
            <a:r>
              <a:rPr lang="ru-RU" sz="1100" b="1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(кроме установленном законом случаях)</a:t>
            </a:r>
          </a:p>
        </p:txBody>
      </p:sp>
      <p:sp>
        <p:nvSpPr>
          <p:cNvPr id="52" name="Text Box 31">
            <a:extLst>
              <a:ext uri="{FF2B5EF4-FFF2-40B4-BE49-F238E27FC236}">
                <a16:creationId xmlns="" xmlns:a16="http://schemas.microsoft.com/office/drawing/2014/main" id="{E645EF17-FF1B-F658-1158-D483451C7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57" y="3003589"/>
            <a:ext cx="2358492" cy="603918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483870" indent="-346075">
              <a:lnSpc>
                <a:spcPct val="97000"/>
              </a:lnSpc>
              <a:spcBef>
                <a:spcPts val="340"/>
              </a:spcBef>
              <a:spcAft>
                <a:spcPts val="0"/>
              </a:spcAft>
            </a:pPr>
            <a:r>
              <a:rPr lang="ru-RU" sz="1100" b="1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Приобретать ценные бумаги, по которым может быть получен доход</a:t>
            </a:r>
          </a:p>
        </p:txBody>
      </p:sp>
      <p:sp>
        <p:nvSpPr>
          <p:cNvPr id="53" name="Text Box 34">
            <a:extLst>
              <a:ext uri="{FF2B5EF4-FFF2-40B4-BE49-F238E27FC236}">
                <a16:creationId xmlns="" xmlns:a16="http://schemas.microsoft.com/office/drawing/2014/main" id="{47125E54-8BAC-D34A-D454-83EBBC66AD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36" y="3729062"/>
            <a:ext cx="2358491" cy="828040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72390" marR="74930" algn="ctr">
              <a:lnSpc>
                <a:spcPts val="990"/>
              </a:lnSpc>
              <a:spcAft>
                <a:spcPts val="0"/>
              </a:spcAft>
            </a:pPr>
            <a:r>
              <a:rPr lang="ru-RU" sz="1100" b="1" spc="-8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Получать в связи с исполнением</a:t>
            </a:r>
          </a:p>
          <a:p>
            <a:pPr marL="383540" marR="383540" indent="-1905" algn="ctr">
              <a:lnSpc>
                <a:spcPct val="97000"/>
              </a:lnSpc>
              <a:spcAft>
                <a:spcPts val="0"/>
              </a:spcAft>
            </a:pPr>
            <a:r>
              <a:rPr lang="ru-RU" sz="1100" b="1" spc="-8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должностных обязанностей вознаграждения от физических и юридических лиц</a:t>
            </a:r>
          </a:p>
        </p:txBody>
      </p:sp>
      <p:sp>
        <p:nvSpPr>
          <p:cNvPr id="54" name="Text Box 37">
            <a:extLst>
              <a:ext uri="{FF2B5EF4-FFF2-40B4-BE49-F238E27FC236}">
                <a16:creationId xmlns="" xmlns:a16="http://schemas.microsoft.com/office/drawing/2014/main" id="{3B2753F7-D3AA-9588-47CC-7697F6227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36" y="4627557"/>
            <a:ext cx="2346512" cy="601641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73025" marR="73025" algn="ctr">
              <a:lnSpc>
                <a:spcPts val="985"/>
              </a:lnSpc>
            </a:pPr>
            <a:r>
              <a:rPr lang="ru-RU" sz="1100" b="1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Выезжать по службе за пределы</a:t>
            </a:r>
          </a:p>
          <a:p>
            <a:pPr marL="73025" marR="73660" algn="ctr">
              <a:lnSpc>
                <a:spcPct val="97000"/>
              </a:lnSpc>
              <a:spcBef>
                <a:spcPts val="5"/>
              </a:spcBef>
            </a:pPr>
            <a:r>
              <a:rPr lang="ru-RU" sz="1100" b="1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РФ за счет средств физ. и юр. лиц,</a:t>
            </a:r>
          </a:p>
          <a:p>
            <a:pPr marL="71755" marR="74930" algn="ctr">
              <a:lnSpc>
                <a:spcPts val="990"/>
              </a:lnSpc>
            </a:pPr>
            <a:r>
              <a:rPr lang="ru-RU" sz="1100" b="1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за исключением служебных командировок</a:t>
            </a:r>
          </a:p>
        </p:txBody>
      </p:sp>
      <p:sp>
        <p:nvSpPr>
          <p:cNvPr id="55" name="Text Box 39">
            <a:extLst>
              <a:ext uri="{FF2B5EF4-FFF2-40B4-BE49-F238E27FC236}">
                <a16:creationId xmlns="" xmlns:a16="http://schemas.microsoft.com/office/drawing/2014/main" id="{8F0E7617-5BC2-70A2-EC8E-67FFBAC56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064" y="5299653"/>
            <a:ext cx="2304415" cy="1518321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20015" marR="122555" indent="635" algn="ctr">
              <a:lnSpc>
                <a:spcPct val="97000"/>
              </a:lnSpc>
              <a:spcBef>
                <a:spcPts val="30"/>
              </a:spcBef>
              <a:spcAft>
                <a:spcPts val="0"/>
              </a:spcAft>
            </a:pPr>
            <a:r>
              <a:rPr lang="ru-RU" sz="1050" b="1" spc="-6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Заниматься без письменного разрешения представителя нанимателя оплачиваемой деятельностью, финансируемой исключительно за счет средств</a:t>
            </a:r>
          </a:p>
          <a:p>
            <a:pPr marL="73025" marR="74930" algn="ctr">
              <a:lnSpc>
                <a:spcPts val="1085"/>
              </a:lnSpc>
              <a:spcAft>
                <a:spcPts val="0"/>
              </a:spcAft>
            </a:pPr>
            <a:r>
              <a:rPr lang="ru-RU" sz="1050" b="1" spc="-6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иностранных государств, международных и</a:t>
            </a:r>
          </a:p>
          <a:p>
            <a:pPr marL="72390" marR="74930" algn="ctr">
              <a:lnSpc>
                <a:spcPct val="97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1050" b="1" spc="-6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иностранных организаций, иностранных граждан и лиц без гражданства</a:t>
            </a:r>
          </a:p>
        </p:txBody>
      </p:sp>
      <p:sp>
        <p:nvSpPr>
          <p:cNvPr id="56" name="Text Box 25">
            <a:extLst>
              <a:ext uri="{FF2B5EF4-FFF2-40B4-BE49-F238E27FC236}">
                <a16:creationId xmlns="" xmlns:a16="http://schemas.microsoft.com/office/drawing/2014/main" id="{53A90768-D766-B775-7498-DE065BE6A5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919" y="1234499"/>
            <a:ext cx="1971040" cy="1378494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15570" marR="119380" indent="1905" algn="ctr">
              <a:lnSpc>
                <a:spcPts val="1100"/>
              </a:lnSpc>
              <a:spcAft>
                <a:spcPts val="0"/>
              </a:spcAft>
            </a:pPr>
            <a:r>
              <a:rPr lang="ru-RU" sz="1000" b="1" spc="-5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Замещать должность гражданской службы в случае избрания (назначения) на государственную должность,</a:t>
            </a:r>
          </a:p>
          <a:p>
            <a:pPr marL="179705" marR="182245" indent="1270" algn="ctr">
              <a:lnSpc>
                <a:spcPts val="1000"/>
              </a:lnSpc>
              <a:spcAft>
                <a:spcPts val="0"/>
              </a:spcAft>
            </a:pPr>
            <a:r>
              <a:rPr lang="ru-RU" sz="1000" b="1" spc="-5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на выборную должность в органе местного самоуправления или на оплачиваемую выборную должность в органе профессионального союза</a:t>
            </a:r>
          </a:p>
        </p:txBody>
      </p:sp>
      <p:sp>
        <p:nvSpPr>
          <p:cNvPr id="57" name="Text Box 30">
            <a:extLst>
              <a:ext uri="{FF2B5EF4-FFF2-40B4-BE49-F238E27FC236}">
                <a16:creationId xmlns="" xmlns:a16="http://schemas.microsoft.com/office/drawing/2014/main" id="{BEE073DF-DB71-4D62-4B13-C0E183122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6123" y="2673367"/>
            <a:ext cx="1971040" cy="946077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251460" marR="250190" indent="-1905" algn="ctr">
              <a:lnSpc>
                <a:spcPct val="97000"/>
              </a:lnSpc>
              <a:spcBef>
                <a:spcPts val="95"/>
              </a:spcBef>
              <a:spcAft>
                <a:spcPts val="0"/>
              </a:spcAft>
            </a:pPr>
            <a:r>
              <a:rPr lang="ru-RU" sz="1050" b="1" spc="-5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Использовать преимущества должностного положения для агитации (предвыборной, по референдуму)</a:t>
            </a:r>
          </a:p>
        </p:txBody>
      </p:sp>
      <p:sp>
        <p:nvSpPr>
          <p:cNvPr id="58" name="Text Box 35">
            <a:extLst>
              <a:ext uri="{FF2B5EF4-FFF2-40B4-BE49-F238E27FC236}">
                <a16:creationId xmlns="" xmlns:a16="http://schemas.microsoft.com/office/drawing/2014/main" id="{C27C8A48-78B7-52E6-F73D-32BC026D8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1222" y="3706690"/>
            <a:ext cx="1971040" cy="1447000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90500" marR="191770" indent="635" algn="ctr">
              <a:lnSpc>
                <a:spcPct val="97000"/>
              </a:lnSpc>
              <a:spcBef>
                <a:spcPts val="180"/>
              </a:spcBef>
              <a:spcAft>
                <a:spcPts val="0"/>
              </a:spcAft>
            </a:pPr>
            <a:r>
              <a:rPr lang="ru-RU" sz="1050" b="1" spc="-5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Использовать должностные полномочия в интересах политических партий, других общественных и религиозных объединений, а также публично выражать отношение к ним</a:t>
            </a:r>
          </a:p>
          <a:p>
            <a:pPr marL="94615" marR="94615" algn="ctr">
              <a:spcBef>
                <a:spcPts val="5"/>
              </a:spcBef>
              <a:spcAft>
                <a:spcPts val="0"/>
              </a:spcAft>
            </a:pPr>
            <a:r>
              <a:rPr lang="ru-RU" sz="1050" b="1" spc="-5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 качестве гражданского служащего</a:t>
            </a:r>
          </a:p>
        </p:txBody>
      </p:sp>
      <p:sp>
        <p:nvSpPr>
          <p:cNvPr id="59" name="Text Box 38">
            <a:extLst>
              <a:ext uri="{FF2B5EF4-FFF2-40B4-BE49-F238E27FC236}">
                <a16:creationId xmlns="" xmlns:a16="http://schemas.microsoft.com/office/drawing/2014/main" id="{3EFB7973-CCBD-C7BF-5546-029C81564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1222" y="5237366"/>
            <a:ext cx="1971040" cy="1580608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17475" marR="118110" algn="ctr">
              <a:lnSpc>
                <a:spcPct val="97000"/>
              </a:lnSpc>
              <a:spcBef>
                <a:spcPts val="125"/>
              </a:spcBef>
              <a:spcAft>
                <a:spcPts val="0"/>
              </a:spcAft>
            </a:pPr>
            <a:r>
              <a:rPr lang="ru-RU" sz="1050" b="1" spc="-5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Создавать в государственных органах структуры политических партий, общественных и религиозных объединений (кроме профсоюзов, ветеранских и иных органов общественной самодеятельности) или способствовать созданию</a:t>
            </a:r>
          </a:p>
          <a:p>
            <a:pPr marL="117475" marR="118110" algn="ctr">
              <a:spcBef>
                <a:spcPts val="10"/>
              </a:spcBef>
              <a:spcAft>
                <a:spcPts val="0"/>
              </a:spcAft>
            </a:pPr>
            <a:r>
              <a:rPr lang="ru-RU" sz="1050" b="1" spc="-5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таких структур</a:t>
            </a:r>
          </a:p>
        </p:txBody>
      </p:sp>
      <p:sp>
        <p:nvSpPr>
          <p:cNvPr id="60" name="Text Box 26">
            <a:extLst>
              <a:ext uri="{FF2B5EF4-FFF2-40B4-BE49-F238E27FC236}">
                <a16:creationId xmlns="" xmlns:a16="http://schemas.microsoft.com/office/drawing/2014/main" id="{183BC2ED-A20A-0770-3727-533B76142A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263367"/>
            <a:ext cx="1855109" cy="1887943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85725" marR="86360" algn="ctr">
              <a:lnSpc>
                <a:spcPts val="1035"/>
              </a:lnSpc>
              <a:spcAft>
                <a:spcPts val="0"/>
              </a:spcAft>
            </a:pPr>
            <a:endParaRPr lang="ru-RU" sz="1050" b="1" spc="-50" dirty="0">
              <a:solidFill>
                <a:srgbClr val="0F243E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85725" marR="86360" algn="ctr">
              <a:lnSpc>
                <a:spcPts val="1035"/>
              </a:lnSpc>
              <a:spcAft>
                <a:spcPts val="0"/>
              </a:spcAft>
            </a:pPr>
            <a:r>
              <a:rPr lang="ru-RU" sz="1100" b="1" spc="-5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Использовать в целях,</a:t>
            </a:r>
          </a:p>
          <a:p>
            <a:pPr marL="86360" marR="85725" algn="ctr">
              <a:lnSpc>
                <a:spcPct val="97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1100" b="1" spc="-5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не связанных с исполнением должностных обязанностей, средства материально- технического обеспечения</a:t>
            </a:r>
          </a:p>
          <a:p>
            <a:pPr marL="149860" marR="149860" indent="-635" algn="ctr">
              <a:lnSpc>
                <a:spcPct val="97000"/>
              </a:lnSpc>
              <a:spcAft>
                <a:spcPts val="0"/>
              </a:spcAft>
            </a:pPr>
            <a:r>
              <a:rPr lang="ru-RU" sz="1100" b="1" spc="-5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и иного обеспечения, другое государственное имущество, а также передавать их третьим лицам</a:t>
            </a:r>
          </a:p>
        </p:txBody>
      </p:sp>
      <p:sp>
        <p:nvSpPr>
          <p:cNvPr id="61" name="Text Box 33">
            <a:extLst>
              <a:ext uri="{FF2B5EF4-FFF2-40B4-BE49-F238E27FC236}">
                <a16:creationId xmlns="" xmlns:a16="http://schemas.microsoft.com/office/drawing/2014/main" id="{AEA4BFE5-A5FB-CCBA-C07E-680CBCE54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356992"/>
            <a:ext cx="1855109" cy="1447000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78435" marR="179070" indent="635" algn="ctr">
              <a:lnSpc>
                <a:spcPct val="97000"/>
              </a:lnSpc>
              <a:spcBef>
                <a:spcPts val="390"/>
              </a:spcBef>
              <a:spcAft>
                <a:spcPts val="0"/>
              </a:spcAft>
            </a:pPr>
            <a:endParaRPr lang="ru-RU" sz="1100" b="1" spc="-50" dirty="0">
              <a:solidFill>
                <a:srgbClr val="0F243E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178435" marR="179070" indent="635" algn="ctr">
              <a:lnSpc>
                <a:spcPct val="97000"/>
              </a:lnSpc>
              <a:spcBef>
                <a:spcPts val="390"/>
              </a:spcBef>
              <a:spcAft>
                <a:spcPts val="0"/>
              </a:spcAft>
            </a:pPr>
            <a:r>
              <a:rPr lang="ru-RU" sz="1100" b="1" spc="-5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Прекращать исполнение должностных обязанностей в целях урегулирования</a:t>
            </a:r>
          </a:p>
          <a:p>
            <a:pPr marL="86360" marR="86360" algn="ctr">
              <a:lnSpc>
                <a:spcPts val="1090"/>
              </a:lnSpc>
              <a:spcAft>
                <a:spcPts val="0"/>
              </a:spcAft>
            </a:pPr>
            <a:r>
              <a:rPr lang="ru-RU" sz="1100" b="1" spc="-5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служебного спора</a:t>
            </a:r>
          </a:p>
        </p:txBody>
      </p:sp>
      <p:sp>
        <p:nvSpPr>
          <p:cNvPr id="62" name="Text Box 27">
            <a:extLst>
              <a:ext uri="{FF2B5EF4-FFF2-40B4-BE49-F238E27FC236}">
                <a16:creationId xmlns="" xmlns:a16="http://schemas.microsoft.com/office/drawing/2014/main" id="{F59CE4FB-9E96-98D3-96B7-64CA0C39FE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7205" y="1283138"/>
            <a:ext cx="2592705" cy="705702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99695" marR="100330" algn="ctr">
              <a:lnSpc>
                <a:spcPct val="97000"/>
              </a:lnSpc>
              <a:spcBef>
                <a:spcPts val="375"/>
              </a:spcBef>
            </a:pPr>
            <a:r>
              <a:rPr lang="ru-RU" sz="1100" b="1" spc="-5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Быть поверенным или представителем по делам третьих лиц в государственном органе,</a:t>
            </a:r>
          </a:p>
          <a:p>
            <a:pPr marL="191135" marR="193040" algn="ctr">
              <a:lnSpc>
                <a:spcPts val="1090"/>
              </a:lnSpc>
            </a:pPr>
            <a:r>
              <a:rPr lang="ru-RU" sz="1100" b="1" spc="-5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 котором он замещает должность</a:t>
            </a:r>
          </a:p>
        </p:txBody>
      </p:sp>
      <p:sp>
        <p:nvSpPr>
          <p:cNvPr id="63" name="Text Box 29">
            <a:extLst>
              <a:ext uri="{FF2B5EF4-FFF2-40B4-BE49-F238E27FC236}">
                <a16:creationId xmlns="" xmlns:a16="http://schemas.microsoft.com/office/drawing/2014/main" id="{921CF911-F415-40E8-972D-EA171BF68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7205" y="2088186"/>
            <a:ext cx="2592705" cy="844948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91135" marR="193040" algn="ctr">
              <a:lnSpc>
                <a:spcPts val="970"/>
              </a:lnSpc>
              <a:spcAft>
                <a:spcPts val="0"/>
              </a:spcAft>
            </a:pPr>
            <a:r>
              <a:rPr lang="ru-RU" sz="1100" b="1" spc="-5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Разглашать или использовать в целях,</a:t>
            </a:r>
          </a:p>
          <a:p>
            <a:pPr marL="99695" marR="100965" algn="ctr">
              <a:lnSpc>
                <a:spcPct val="97000"/>
              </a:lnSpc>
              <a:spcAft>
                <a:spcPts val="0"/>
              </a:spcAft>
            </a:pPr>
            <a:r>
              <a:rPr lang="ru-RU" sz="1100" b="1" spc="-5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не связанных с гражданской службой, сведения конфиденциального характера или служебную информацию</a:t>
            </a:r>
          </a:p>
        </p:txBody>
      </p:sp>
      <p:sp>
        <p:nvSpPr>
          <p:cNvPr id="64" name="Text Box 32">
            <a:extLst>
              <a:ext uri="{FF2B5EF4-FFF2-40B4-BE49-F238E27FC236}">
                <a16:creationId xmlns="" xmlns:a16="http://schemas.microsoft.com/office/drawing/2014/main" id="{18F7FF7E-75B0-08F2-B217-07C43CACFD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9339" y="3003589"/>
            <a:ext cx="2592705" cy="1140538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98425" marR="101600" algn="ctr">
              <a:lnSpc>
                <a:spcPct val="97000"/>
              </a:lnSpc>
              <a:spcBef>
                <a:spcPts val="90"/>
              </a:spcBef>
              <a:spcAft>
                <a:spcPts val="0"/>
              </a:spcAft>
            </a:pPr>
            <a:r>
              <a:rPr lang="ru-RU" sz="1100" b="1" spc="-5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Допускать публичные высказывания, суждения и оценки, в отношении деятельности</a:t>
            </a:r>
          </a:p>
          <a:p>
            <a:pPr marL="191135" marR="193040" algn="ctr">
              <a:lnSpc>
                <a:spcPct val="97000"/>
              </a:lnSpc>
              <a:spcBef>
                <a:spcPts val="10"/>
              </a:spcBef>
              <a:spcAft>
                <a:spcPts val="0"/>
              </a:spcAft>
            </a:pPr>
            <a:r>
              <a:rPr lang="ru-RU" sz="1100" b="1" spc="-5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государственных органов, их руководителей, их решений, если это не входит в служебные обязанности</a:t>
            </a:r>
          </a:p>
        </p:txBody>
      </p:sp>
      <p:sp>
        <p:nvSpPr>
          <p:cNvPr id="65" name="Text Box 36">
            <a:extLst>
              <a:ext uri="{FF2B5EF4-FFF2-40B4-BE49-F238E27FC236}">
                <a16:creationId xmlns="" xmlns:a16="http://schemas.microsoft.com/office/drawing/2014/main" id="{5FE391A6-276C-87D4-7B55-6199FF0002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9339" y="4288144"/>
            <a:ext cx="2592705" cy="1229087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91135" marR="192405" algn="ctr">
              <a:lnSpc>
                <a:spcPts val="985"/>
              </a:lnSpc>
              <a:spcAft>
                <a:spcPts val="0"/>
              </a:spcAft>
            </a:pPr>
            <a:r>
              <a:rPr lang="ru-RU" sz="1100" b="1" spc="-5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Принимать без письменного разрешения</a:t>
            </a:r>
          </a:p>
          <a:p>
            <a:pPr marL="128270" marR="130810" indent="-635" algn="ctr">
              <a:lnSpc>
                <a:spcPct val="97000"/>
              </a:lnSpc>
              <a:spcAft>
                <a:spcPts val="0"/>
              </a:spcAft>
            </a:pPr>
            <a:r>
              <a:rPr lang="ru-RU" sz="1100" b="1" spc="-5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представителя нанимателя награды, почетные и специальные звания иностранных государств, международных организаций, политических партий, общественных и религиозных объединений</a:t>
            </a:r>
          </a:p>
        </p:txBody>
      </p:sp>
      <p:sp>
        <p:nvSpPr>
          <p:cNvPr id="66" name="Text Box 40">
            <a:extLst>
              <a:ext uri="{FF2B5EF4-FFF2-40B4-BE49-F238E27FC236}">
                <a16:creationId xmlns="" xmlns:a16="http://schemas.microsoft.com/office/drawing/2014/main" id="{E533EF59-40C3-FD84-0D27-73EF7CD0B4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1244" y="5661248"/>
            <a:ext cx="2590800" cy="1080120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60655" marR="159385" indent="-635" algn="ctr">
              <a:lnSpc>
                <a:spcPct val="97000"/>
              </a:lnSpc>
            </a:pPr>
            <a:r>
              <a:rPr lang="ru-RU" sz="1100" b="1" spc="-5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Входить в состав органов управления, попечительских или наблюдательных советов, иных органов иностранных некоммерческих неправительственных организаций</a:t>
            </a:r>
          </a:p>
          <a:p>
            <a:pPr marL="161925" marR="161925" algn="ctr">
              <a:lnSpc>
                <a:spcPts val="1085"/>
              </a:lnSpc>
            </a:pPr>
            <a:r>
              <a:rPr lang="ru-RU" sz="1100" b="1" spc="-50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и их структурных подразделений</a:t>
            </a:r>
          </a:p>
        </p:txBody>
      </p:sp>
    </p:spTree>
    <p:extLst>
      <p:ext uri="{BB962C8B-B14F-4D97-AF65-F5344CB8AC3E}">
        <p14:creationId xmlns:p14="http://schemas.microsoft.com/office/powerpoint/2010/main" val="97202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191" y="40025"/>
            <a:ext cx="8928992" cy="373041"/>
          </a:xfrm>
        </p:spPr>
        <p:txBody>
          <a:bodyPr>
            <a:normAutofit fontScale="90000"/>
          </a:bodyPr>
          <a:lstStyle/>
          <a:p>
            <a:pPr marL="826770" marR="1126490" algn="ctr">
              <a:lnSpc>
                <a:spcPts val="1450"/>
              </a:lnSpc>
              <a:spcBef>
                <a:spcPts val="140"/>
              </a:spcBef>
              <a:spcAft>
                <a:spcPts val="0"/>
              </a:spcAft>
            </a:pPr>
            <a:r>
              <a:rPr lang="ru-RU" sz="16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/>
            </a:r>
            <a:br>
              <a:rPr lang="ru-RU" sz="16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</a:br>
            <a:r>
              <a:rPr lang="ru-RU" sz="1800" b="1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PT Astra Serif" panose="020A0603040505020204" pitchFamily="18" charset="-52"/>
              </a:rPr>
              <a:t>Иные запреты, связанные с гражданской службой</a:t>
            </a:r>
            <a:endParaRPr lang="ru-RU" sz="1800" b="1" dirty="0">
              <a:solidFill>
                <a:srgbClr val="FF0000"/>
              </a:solidFill>
              <a:latin typeface="PT Astra Serif" panose="020A0603040505020204" pitchFamily="18" charset="-52"/>
              <a:ea typeface="PT Astra Serif" panose="020A0603040505020204" pitchFamily="18" charset="-52"/>
              <a:cs typeface="Times New Roman" pitchFamily="18" charset="0"/>
            </a:endParaRPr>
          </a:p>
        </p:txBody>
      </p:sp>
      <p:sp>
        <p:nvSpPr>
          <p:cNvPr id="71" name="Заголовок 1">
            <a:extLst>
              <a:ext uri="{FF2B5EF4-FFF2-40B4-BE49-F238E27FC236}">
                <a16:creationId xmlns="" xmlns:a16="http://schemas.microsoft.com/office/drawing/2014/main" id="{052F6465-9739-CBCE-E361-A193E9758B7D}"/>
              </a:ext>
            </a:extLst>
          </p:cNvPr>
          <p:cNvSpPr txBox="1">
            <a:spLocks/>
          </p:cNvSpPr>
          <p:nvPr/>
        </p:nvSpPr>
        <p:spPr>
          <a:xfrm>
            <a:off x="24061" y="40025"/>
            <a:ext cx="8928992" cy="5090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826770" marR="1126490" algn="ctr">
              <a:lnSpc>
                <a:spcPts val="1450"/>
              </a:lnSpc>
              <a:spcBef>
                <a:spcPts val="140"/>
              </a:spcBef>
            </a:pPr>
            <a:r>
              <a:rPr lang="ru-RU" sz="1600" dirty="0">
                <a:latin typeface="Calibri Light" panose="020F0302020204030204" pitchFamily="34" charset="0"/>
                <a:ea typeface="Calibri Light" panose="020F0302020204030204" pitchFamily="34" charset="0"/>
              </a:rPr>
              <a:t/>
            </a:r>
            <a:br>
              <a:rPr lang="ru-RU" sz="1600" dirty="0">
                <a:latin typeface="Calibri Light" panose="020F0302020204030204" pitchFamily="34" charset="0"/>
                <a:ea typeface="Calibri Light" panose="020F0302020204030204" pitchFamily="34" charset="0"/>
              </a:rPr>
            </a:br>
            <a:r>
              <a:rPr lang="ru-RU" sz="1600" dirty="0">
                <a:latin typeface="Calibri Light" panose="020F0302020204030204" pitchFamily="34" charset="0"/>
                <a:ea typeface="Calibri Light" panose="020F0302020204030204" pitchFamily="34" charset="0"/>
              </a:rPr>
              <a:t> </a:t>
            </a:r>
            <a:br>
              <a:rPr lang="ru-RU" sz="1600" dirty="0">
                <a:latin typeface="Calibri Light" panose="020F0302020204030204" pitchFamily="34" charset="0"/>
                <a:ea typeface="Calibri Light" panose="020F0302020204030204" pitchFamily="34" charset="0"/>
              </a:rPr>
            </a:br>
            <a:r>
              <a:rPr lang="ru-RU" sz="1800" dirty="0">
                <a:latin typeface="Calibri Light" panose="020F0302020204030204" pitchFamily="34" charset="0"/>
                <a:ea typeface="Calibri Light" panose="020F0302020204030204" pitchFamily="34" charset="0"/>
              </a:rPr>
              <a:t/>
            </a:r>
            <a:br>
              <a:rPr lang="ru-RU" sz="1800" dirty="0">
                <a:latin typeface="Calibri Light" panose="020F0302020204030204" pitchFamily="34" charset="0"/>
                <a:ea typeface="Calibri Light" panose="020F0302020204030204" pitchFamily="34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6">
            <a:extLst>
              <a:ext uri="{FF2B5EF4-FFF2-40B4-BE49-F238E27FC236}">
                <a16:creationId xmlns="" xmlns:a16="http://schemas.microsoft.com/office/drawing/2014/main" id="{37E0BA9D-6BE1-18F8-3715-841AC3D452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837110"/>
            <a:ext cx="2735698" cy="1512168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24460" marR="127635" indent="1270" algn="ctr">
              <a:lnSpc>
                <a:spcPct val="97000"/>
              </a:lnSpc>
              <a:spcBef>
                <a:spcPts val="110"/>
              </a:spcBef>
            </a:pPr>
            <a:r>
              <a:rPr lang="ru-RU" sz="1100" b="1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Запрещается открывать и иметь счета (вклады), хранить наличные денежные средства и ценности в иностранных банках, расположенных за пределами территории Российской Федерации, владеть и (или) пользоваться иностранными финансовыми инструментами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="" xmlns:a16="http://schemas.microsoft.com/office/drawing/2014/main" id="{69DA9A2F-49C6-845C-5158-1986A8E3D6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5856" y="837110"/>
            <a:ext cx="2664296" cy="1498078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46685" marR="146685" algn="ctr">
              <a:lnSpc>
                <a:spcPct val="97000"/>
              </a:lnSpc>
              <a:spcBef>
                <a:spcPts val="650"/>
              </a:spcBef>
              <a:spcAft>
                <a:spcPts val="0"/>
              </a:spcAft>
            </a:pPr>
            <a:r>
              <a:rPr lang="ru-RU" sz="1100" b="1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 случае, если владение гражданским служащим ценными бумагами</a:t>
            </a:r>
          </a:p>
          <a:p>
            <a:pPr marL="146050" marR="146685" algn="ctr">
              <a:lnSpc>
                <a:spcPct val="97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1100" b="1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приводит или может привести к конфликту интересов, гражданский служащий обязан передать</a:t>
            </a:r>
          </a:p>
          <a:p>
            <a:pPr marL="146050" marR="146685" algn="ctr">
              <a:lnSpc>
                <a:spcPts val="1085"/>
              </a:lnSpc>
              <a:spcAft>
                <a:spcPts val="0"/>
              </a:spcAft>
            </a:pPr>
            <a:r>
              <a:rPr lang="ru-RU" sz="1100" b="1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принадлежащие ему ценные бумаги</a:t>
            </a:r>
          </a:p>
          <a:p>
            <a:pPr marL="146685" marR="146685" algn="ctr">
              <a:lnSpc>
                <a:spcPts val="1090"/>
              </a:lnSpc>
              <a:spcAft>
                <a:spcPts val="0"/>
              </a:spcAft>
            </a:pPr>
            <a:r>
              <a:rPr lang="ru-RU" sz="1100" b="1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 доверительное управление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="" xmlns:a16="http://schemas.microsoft.com/office/drawing/2014/main" id="{4855A69E-3DDA-F1EA-A27C-0724DA5C9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8790" y="823021"/>
            <a:ext cx="2520382" cy="1512168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46050" marR="146685" indent="-1905" algn="ctr">
              <a:lnSpc>
                <a:spcPct val="97000"/>
              </a:lnSpc>
              <a:spcBef>
                <a:spcPts val="5"/>
              </a:spcBef>
            </a:pPr>
            <a:r>
              <a:rPr lang="ru-RU" sz="1100" b="1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Запрещено получать в связи с исполнением должностных</a:t>
            </a:r>
          </a:p>
          <a:p>
            <a:pPr marL="146050" marR="146685" indent="-1270" algn="ctr">
              <a:lnSpc>
                <a:spcPct val="97000"/>
              </a:lnSpc>
              <a:spcBef>
                <a:spcPts val="5"/>
              </a:spcBef>
            </a:pPr>
            <a:r>
              <a:rPr lang="ru-RU" sz="1100" b="1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обязанностей подарки, денежное вознаграждение, ссуды, услуги, оплату развлечений, отдыха, транспортных</a:t>
            </a:r>
          </a:p>
          <a:p>
            <a:pPr marL="146050" marR="146685" algn="ctr">
              <a:lnSpc>
                <a:spcPct val="97000"/>
              </a:lnSpc>
              <a:spcBef>
                <a:spcPts val="5"/>
              </a:spcBef>
            </a:pPr>
            <a:r>
              <a:rPr lang="ru-RU" sz="1100" b="1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расходов и иные вознаграждения (за исключением протокольных мероприятий)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="" xmlns:a16="http://schemas.microsoft.com/office/drawing/2014/main" id="{7C5C8535-B76B-FA50-F094-965292A12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2996952"/>
            <a:ext cx="3672408" cy="3240360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78105" marR="76200" algn="ctr">
              <a:lnSpc>
                <a:spcPct val="97000"/>
              </a:lnSpc>
              <a:spcBef>
                <a:spcPts val="550"/>
              </a:spcBef>
              <a:spcAft>
                <a:spcPts val="0"/>
              </a:spcAft>
            </a:pPr>
            <a:endParaRPr lang="ru-RU" sz="1100" b="1" dirty="0">
              <a:solidFill>
                <a:srgbClr val="0F243E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78105" marR="76200" algn="ctr">
              <a:lnSpc>
                <a:spcPct val="97000"/>
              </a:lnSpc>
              <a:spcBef>
                <a:spcPts val="550"/>
              </a:spcBef>
              <a:spcAft>
                <a:spcPts val="0"/>
              </a:spcAft>
            </a:pPr>
            <a:r>
              <a:rPr lang="ru-RU" sz="1100" b="1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Гражданин, замещавший должность гражданской службы, включенную в перечень должностей, в течение двух лет после увольнения с гражданской службы не вправе без согласия соответствующей комиссии по соблюдению требований к служебному поведению государственных гражданских служащих и урегулированию конфликтов интересов замещать на условиях трудового договора должности в организации и (или) выполнять в данной организации работу (оказывать данной организации услуги) на условиях гражданско-правового договора (гражданско- правовых договоров), если отдельные функции государственного управления данной организацией входили в должностные (служебные) обязанности гражданского служащего</a:t>
            </a:r>
          </a:p>
        </p:txBody>
      </p:sp>
      <p:sp>
        <p:nvSpPr>
          <p:cNvPr id="7" name="Text Box 2">
            <a:extLst>
              <a:ext uri="{FF2B5EF4-FFF2-40B4-BE49-F238E27FC236}">
                <a16:creationId xmlns="" xmlns:a16="http://schemas.microsoft.com/office/drawing/2014/main" id="{A8A6EE55-63C7-317D-916A-58BF1A6E9F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6016" y="2996951"/>
            <a:ext cx="4032448" cy="3240360"/>
          </a:xfrm>
          <a:prstGeom prst="rect">
            <a:avLst/>
          </a:prstGeom>
          <a:solidFill>
            <a:srgbClr val="D9D9D9"/>
          </a:solidFill>
          <a:ln w="25908">
            <a:solidFill>
              <a:srgbClr val="94B3D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>
            <a:noAutofit/>
          </a:bodyPr>
          <a:lstStyle/>
          <a:p>
            <a:pPr>
              <a:spcBef>
                <a:spcPts val="55"/>
              </a:spcBef>
            </a:pPr>
            <a:r>
              <a:rPr lang="ru-RU" sz="7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 </a:t>
            </a:r>
            <a:endParaRPr lang="ru-RU" sz="900" dirty="0">
              <a:effectLst/>
              <a:latin typeface="Calibri Light" panose="020F0302020204030204" pitchFamily="34" charset="0"/>
              <a:ea typeface="Calibri Light" panose="020F0302020204030204" pitchFamily="34" charset="0"/>
            </a:endParaRPr>
          </a:p>
          <a:p>
            <a:pPr marL="78740" marR="76835" algn="ctr">
              <a:lnSpc>
                <a:spcPct val="97000"/>
              </a:lnSpc>
              <a:spcAft>
                <a:spcPts val="0"/>
              </a:spcAft>
            </a:pPr>
            <a:r>
              <a:rPr lang="ru-RU" sz="1100" b="1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Запрещено участвовать в управлении коммерческой организацией или в управлении некоммерческой организацией или общем собрании иной общественной организации, жилищного, жилищно-строительного, гаражного кооперативов, садоводческого, огороднического, дачного потребительских кооперативов, товариществ собственников недвижимости;</a:t>
            </a:r>
          </a:p>
          <a:p>
            <a:pPr marL="78740" marR="75565" algn="ctr">
              <a:lnSpc>
                <a:spcPct val="97000"/>
              </a:lnSpc>
              <a:spcBef>
                <a:spcPts val="5"/>
              </a:spcBef>
              <a:spcAft>
                <a:spcPts val="0"/>
              </a:spcAft>
              <a:tabLst>
                <a:tab pos="929640" algn="l"/>
                <a:tab pos="1821180" algn="l"/>
                <a:tab pos="2741930" algn="l"/>
              </a:tabLst>
            </a:pPr>
            <a:r>
              <a:rPr lang="ru-RU" sz="1100" b="1" dirty="0">
                <a:solidFill>
                  <a:srgbClr val="0F243E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участия на безвозмездной основе в управлении указанными некоммерческими организациями в качестве единоличного исполнительного органа или вхождения в состав их коллегиальных органов управления   с   разрешения   представителя   нанимателя в порядке, установленном нормативным правовым актом государственного органа), кроме случаев, предусмотренных федеральными законами, и случаев, если участие в управлении организацией осуществляется в соответствии с законодательством Российской Федерации от имени государственного органа</a:t>
            </a:r>
          </a:p>
        </p:txBody>
      </p:sp>
    </p:spTree>
    <p:extLst>
      <p:ext uri="{BB962C8B-B14F-4D97-AF65-F5344CB8AC3E}">
        <p14:creationId xmlns:p14="http://schemas.microsoft.com/office/powerpoint/2010/main" val="66652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14357</TotalTime>
  <Words>1219</Words>
  <Application>Microsoft Office PowerPoint</Application>
  <PresentationFormat>Экран (4:3)</PresentationFormat>
  <Paragraphs>176</Paragraphs>
  <Slides>7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 ОТВЕТСТВЕННОСТЬ  за несоблюдение предусмотренных ограничений и запретов </vt:lpstr>
      <vt:lpstr> </vt:lpstr>
      <vt:lpstr> Основные обязанности гражданского служащего</vt:lpstr>
      <vt:lpstr> Ограничения, связанные с гражданской службой</vt:lpstr>
      <vt:lpstr> Запреты, связанные с гражданской службой</vt:lpstr>
      <vt:lpstr> Иные запреты, связанные с гражданской службой</vt:lpstr>
    </vt:vector>
  </TitlesOfParts>
  <Company>LTD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gulmira</dc:creator>
  <cp:lastModifiedBy>Нагаткина Анастасия Николаевна</cp:lastModifiedBy>
  <cp:revision>1114</cp:revision>
  <dcterms:created xsi:type="dcterms:W3CDTF">2004-02-10T13:48:08Z</dcterms:created>
  <dcterms:modified xsi:type="dcterms:W3CDTF">2023-06-27T12:56:11Z</dcterms:modified>
</cp:coreProperties>
</file>